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6" r:id="rId3"/>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Roboto"/>
      <p:regular r:id="rId40"/>
      <p:bold r:id="rId41"/>
      <p:italic r:id="rId42"/>
      <p:boldItalic r:id="rId43"/>
    </p:embeddedFont>
    <p:embeddedFont>
      <p:font typeface="Libre Franklin"/>
      <p:regular r:id="rId44"/>
      <p:bold r:id="rId45"/>
      <p:italic r:id="rId46"/>
      <p:boldItalic r:id="rId47"/>
    </p:embeddedFont>
    <p:embeddedFont>
      <p:font typeface="Century Gothic"/>
      <p:regular r:id="rId48"/>
      <p:bold r:id="rId49"/>
      <p:italic r:id="rId50"/>
      <p:boldItalic r:id="rId51"/>
    </p:embeddedFont>
    <p:embeddedFont>
      <p:font typeface="Open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LibreFranklin-regular.fntdata"/><Relationship Id="rId43" Type="http://schemas.openxmlformats.org/officeDocument/2006/relationships/font" Target="fonts/Roboto-boldItalic.fntdata"/><Relationship Id="rId46" Type="http://schemas.openxmlformats.org/officeDocument/2006/relationships/font" Target="fonts/LibreFranklin-italic.fntdata"/><Relationship Id="rId45" Type="http://schemas.openxmlformats.org/officeDocument/2006/relationships/font" Target="fonts/LibreFranklin-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CenturyGothic-regular.fntdata"/><Relationship Id="rId47" Type="http://schemas.openxmlformats.org/officeDocument/2006/relationships/font" Target="fonts/LibreFranklin-boldItalic.fntdata"/><Relationship Id="rId49" Type="http://schemas.openxmlformats.org/officeDocument/2006/relationships/font" Target="fonts/CenturyGothic-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Italic.fntdata"/><Relationship Id="rId50" Type="http://schemas.openxmlformats.org/officeDocument/2006/relationships/font" Target="fonts/CenturyGothic-italic.fntdata"/><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slide" Target="slides/slide6.xml"/><Relationship Id="rId55" Type="http://schemas.openxmlformats.org/officeDocument/2006/relationships/font" Target="fonts/OpenSans-boldItalic.fntdata"/><Relationship Id="rId10" Type="http://schemas.openxmlformats.org/officeDocument/2006/relationships/slide" Target="slides/slide5.xml"/><Relationship Id="rId54"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467-019-12808-z"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ookings.edu/blog/up-front/2020/06/16/race-gaps-in-covid-19-deaths-are-even-bigger-than-they-appear/" TargetMode="External"/><Relationship Id="rId3" Type="http://schemas.openxmlformats.org/officeDocument/2006/relationships/hyperlink" Target="https://www.washingtonpost.com/world/the_americas/coronavirus-brazil-amazon-indigenous-deaths-kokama-tikuna/2020/06/12/d4032bca-aa73-11ea-9063-e69bd6520940_story.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environment/2019/mar/08/climate-changed-racism-environment-south" TargetMode="External"/><Relationship Id="rId3" Type="http://schemas.openxmlformats.org/officeDocument/2006/relationships/hyperlink" Target="https://www.theatlantic.com/politics/archive/2018/02/the-trump-administration-finds-that-environmental-racism-is-real/554315/" TargetMode="External"/><Relationship Id="rId4" Type="http://schemas.openxmlformats.org/officeDocument/2006/relationships/hyperlink" Target="http://www.naacp.org/pages/coal-blooded1" TargetMode="External"/><Relationship Id="rId5" Type="http://schemas.openxmlformats.org/officeDocument/2006/relationships/hyperlink" Target="https://www.theguardian.com/environment/2019/mar/08/climate-changed-racism-environment-south"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analytics.org/blog/2020/black-lives-matter-the-link-between-climate-change-and-racial-justic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commentisfree/2017/sep/14/africa-us-haiti-climate-change-black-lives-matter" TargetMode="External"/><Relationship Id="rId3" Type="http://schemas.openxmlformats.org/officeDocument/2006/relationships/hyperlink" Target="https://350.org/racial-climate-justice-europ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sciencemag.org/content/early/2019/09/18/science.aaw1313" TargetMode="External"/><Relationship Id="rId3" Type="http://schemas.openxmlformats.org/officeDocument/2006/relationships/hyperlink" Target="https://www.theguardian.com/environment/2017/jul/10/earths-sixth-mass-extinction-event-already-underway-scientists-warn" TargetMode="External"/><Relationship Id="rId4" Type="http://schemas.openxmlformats.org/officeDocument/2006/relationships/hyperlink" Target="https://www.theguardian.com/environment/2018/oct/30/humanity-wiped-out-animals-since-1970-major-report-finds" TargetMode="External"/><Relationship Id="rId5" Type="http://schemas.openxmlformats.org/officeDocument/2006/relationships/hyperlink" Target="https://www.theguardian.com/environment/2018/may/21/human-race-just-001-of-all-life-but-has-destroyed-over-80-of-wild-mammals-stud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ox.com/2018/10/9/17951924/climate-change-global-warming-un-ipcc-report-takeaways" TargetMode="External"/><Relationship Id="rId3" Type="http://schemas.openxmlformats.org/officeDocument/2006/relationships/hyperlink" Target="https://www.vox.com/2019/8/8/20758461/climate-change-report-2019-un-ipcc-land-food" TargetMode="External"/><Relationship Id="rId4" Type="http://schemas.openxmlformats.org/officeDocument/2006/relationships/hyperlink" Target="https://www.vox.com/2019/8/8/20758461/climate-change-report-2019-un-ipcc-land-food" TargetMode="External"/><Relationship Id="rId5" Type="http://schemas.openxmlformats.org/officeDocument/2006/relationships/hyperlink" Target="https://www.vox.com/energy-and-environment/2019/9/25/20881595/ipcc-report-ocean-cryosphere-2019" TargetMode="External"/><Relationship Id="rId6" Type="http://schemas.openxmlformats.org/officeDocument/2006/relationships/hyperlink" Target="https://www.vox.com/energy-and-environment/2019/9/25/20881595/ipcc-report-ocean-cryosphere-2019"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SzPts val="1200"/>
              <a:buNone/>
            </a:pPr>
            <a:r>
              <a:rPr lang="en-US"/>
              <a:t>Contextual behavior science, including evolutionary psychology, has roots that begin deep in the early 20</a:t>
            </a:r>
            <a:r>
              <a:rPr baseline="30000" lang="en-US"/>
              <a:t>th</a:t>
            </a:r>
            <a:r>
              <a:rPr lang="en-US"/>
              <a:t> century in scientific and philosophical traditions. Since then, those roots have spread into every aspect of our contemporary world. At the same time, we have been presented with unprecedented challenges in the shape of the climate crisis, deep income disparities, and widening extremity across religion, politics, social class, sexual identity and gender, and nations. In a fraught and fragmented world, contextual behavioral science may have the potential to address these issues, although we must consider issues of </a:t>
            </a:r>
            <a:r>
              <a:rPr b="1" lang="en-US"/>
              <a:t>size, scale, and scope</a:t>
            </a:r>
            <a:r>
              <a:rPr lang="en-US"/>
              <a:t> of our interventions. This talk will discuss applications of contextual behavioral science, specifically, values discovery, in the context of its foundation in clinical RFT and with regard to its utility in creating an equitable, diverse, and nurturing world in which “all boats rise.” </a:t>
            </a:r>
            <a:endParaRPr/>
          </a:p>
          <a:p>
            <a:pPr indent="0" lvl="0" marL="0" rtl="0" algn="l">
              <a:spcBef>
                <a:spcPts val="0"/>
              </a:spcBef>
              <a:spcAft>
                <a:spcPts val="0"/>
              </a:spcAft>
              <a:buSzPts val="1200"/>
              <a:buNone/>
            </a:pPr>
            <a:r>
              <a:t/>
            </a:r>
            <a:endParaRPr/>
          </a:p>
          <a:p>
            <a:pPr indent="0" lvl="0" marL="0" rtl="0" algn="l">
              <a:spcBef>
                <a:spcPts val="0"/>
              </a:spcBef>
              <a:spcAft>
                <a:spcPts val="0"/>
              </a:spcAft>
              <a:buClr>
                <a:schemeClr val="dk1"/>
              </a:buClr>
              <a:buSzPts val="1100"/>
              <a:buFont typeface="Arial"/>
              <a:buNone/>
            </a:pPr>
            <a:r>
              <a:rPr lang="en-US"/>
              <a:t>We are the beginning of CBS – and now it’s time to move on – it is the end of the beginning of our organization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What will we do next?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What will we leave behind?</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14" name="Google Shape;2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295275" lvl="0" marL="457200" rtl="0" algn="l">
              <a:lnSpc>
                <a:spcPct val="157143"/>
              </a:lnSpc>
              <a:spcBef>
                <a:spcPts val="0"/>
              </a:spcBef>
              <a:spcAft>
                <a:spcPts val="0"/>
              </a:spcAft>
              <a:buClr>
                <a:srgbClr val="333333"/>
              </a:buClr>
              <a:buSzPts val="1050"/>
              <a:buFont typeface="Georgia"/>
              <a:buChar char="●"/>
            </a:pPr>
            <a:r>
              <a:rPr lang="en-US" sz="1050">
                <a:solidFill>
                  <a:srgbClr val="333333"/>
                </a:solidFill>
                <a:highlight>
                  <a:srgbClr val="FFFFFF"/>
                </a:highlight>
                <a:latin typeface="Georgia"/>
                <a:ea typeface="Georgia"/>
                <a:cs typeface="Georgia"/>
                <a:sym typeface="Georgia"/>
              </a:rPr>
              <a:t>As a result of heat-trapping pollution from human activities, rising sea levels could within three decades push chronic floods higher than land currently home to 300 million people </a:t>
            </a:r>
            <a:endParaRPr sz="1050">
              <a:solidFill>
                <a:srgbClr val="333333"/>
              </a:solidFill>
              <a:highlight>
                <a:srgbClr val="FFFFFF"/>
              </a:highlight>
              <a:latin typeface="Georgia"/>
              <a:ea typeface="Georgia"/>
              <a:cs typeface="Georgia"/>
              <a:sym typeface="Georgia"/>
            </a:endParaRPr>
          </a:p>
          <a:p>
            <a:pPr indent="-295275" lvl="0" marL="457200" rtl="0" algn="l">
              <a:lnSpc>
                <a:spcPct val="157143"/>
              </a:lnSpc>
              <a:spcBef>
                <a:spcPts val="0"/>
              </a:spcBef>
              <a:spcAft>
                <a:spcPts val="0"/>
              </a:spcAft>
              <a:buClr>
                <a:srgbClr val="333333"/>
              </a:buClr>
              <a:buSzPts val="1050"/>
              <a:buFont typeface="Georgia"/>
              <a:buChar char="●"/>
            </a:pPr>
            <a:r>
              <a:rPr lang="en-US" sz="1050">
                <a:solidFill>
                  <a:srgbClr val="333333"/>
                </a:solidFill>
                <a:highlight>
                  <a:srgbClr val="FFFFFF"/>
                </a:highlight>
                <a:latin typeface="Georgia"/>
                <a:ea typeface="Georgia"/>
                <a:cs typeface="Georgia"/>
                <a:sym typeface="Georgia"/>
              </a:rPr>
              <a:t>By 2100, areas now home to 200 million people could fall permanently below the high tide line</a:t>
            </a:r>
            <a:endParaRPr sz="1050">
              <a:solidFill>
                <a:srgbClr val="333333"/>
              </a:solidFill>
              <a:highlight>
                <a:srgbClr val="FFFFFF"/>
              </a:highlight>
              <a:latin typeface="Georgia"/>
              <a:ea typeface="Georgia"/>
              <a:cs typeface="Georgia"/>
              <a:sym typeface="Georgia"/>
            </a:endParaRPr>
          </a:p>
          <a:p>
            <a:pPr indent="-295275" lvl="0" marL="457200" rtl="0" algn="l">
              <a:lnSpc>
                <a:spcPct val="157143"/>
              </a:lnSpc>
              <a:spcBef>
                <a:spcPts val="0"/>
              </a:spcBef>
              <a:spcAft>
                <a:spcPts val="0"/>
              </a:spcAft>
              <a:buClr>
                <a:srgbClr val="333333"/>
              </a:buClr>
              <a:buSzPts val="1050"/>
              <a:buFont typeface="Georgia"/>
              <a:buChar char="●"/>
            </a:pPr>
            <a:r>
              <a:rPr lang="en-US" sz="1050">
                <a:solidFill>
                  <a:srgbClr val="333333"/>
                </a:solidFill>
                <a:highlight>
                  <a:srgbClr val="FFFFFF"/>
                </a:highlight>
                <a:latin typeface="Georgia"/>
                <a:ea typeface="Georgia"/>
                <a:cs typeface="Georgia"/>
                <a:sym typeface="Georgia"/>
              </a:rPr>
              <a:t>The new figures are the result of an improved global elevation dataset produced by Climate Central using machine learning, and revealing that coastal elevations are significantly lower than previously understood across wide areas</a:t>
            </a:r>
            <a:endParaRPr sz="1050">
              <a:solidFill>
                <a:srgbClr val="333333"/>
              </a:solidFill>
              <a:highlight>
                <a:srgbClr val="FFFFFF"/>
              </a:highlight>
              <a:latin typeface="Georgia"/>
              <a:ea typeface="Georgia"/>
              <a:cs typeface="Georgia"/>
              <a:sym typeface="Georgia"/>
            </a:endParaRPr>
          </a:p>
          <a:p>
            <a:pPr indent="-295275" lvl="0" marL="457200" rtl="0" algn="l">
              <a:lnSpc>
                <a:spcPct val="157143"/>
              </a:lnSpc>
              <a:spcBef>
                <a:spcPts val="0"/>
              </a:spcBef>
              <a:spcAft>
                <a:spcPts val="0"/>
              </a:spcAft>
              <a:buClr>
                <a:srgbClr val="333333"/>
              </a:buClr>
              <a:buSzPts val="1050"/>
              <a:buFont typeface="Georgia"/>
              <a:buChar char="●"/>
            </a:pPr>
            <a:r>
              <a:rPr lang="en-US" sz="1050">
                <a:solidFill>
                  <a:srgbClr val="333333"/>
                </a:solidFill>
                <a:highlight>
                  <a:srgbClr val="FFFFFF"/>
                </a:highlight>
                <a:latin typeface="Georgia"/>
                <a:ea typeface="Georgia"/>
                <a:cs typeface="Georgia"/>
                <a:sym typeface="Georgia"/>
              </a:rPr>
              <a:t>The threat is concentrated in coastal Asia and could have profound economic and political consequences within the lifetimes of people alive today </a:t>
            </a:r>
            <a:endParaRPr sz="1050">
              <a:solidFill>
                <a:srgbClr val="333333"/>
              </a:solidFill>
              <a:highlight>
                <a:srgbClr val="FFFFFF"/>
              </a:highlight>
              <a:latin typeface="Georgia"/>
              <a:ea typeface="Georgia"/>
              <a:cs typeface="Georgia"/>
              <a:sym typeface="Georgia"/>
            </a:endParaRPr>
          </a:p>
          <a:p>
            <a:pPr indent="-295275" lvl="0" marL="457200" rtl="0" algn="l">
              <a:lnSpc>
                <a:spcPct val="157143"/>
              </a:lnSpc>
              <a:spcBef>
                <a:spcPts val="0"/>
              </a:spcBef>
              <a:spcAft>
                <a:spcPts val="0"/>
              </a:spcAft>
              <a:buClr>
                <a:srgbClr val="333333"/>
              </a:buClr>
              <a:buSzPts val="1050"/>
              <a:buFont typeface="Georgia"/>
              <a:buChar char="●"/>
            </a:pPr>
            <a:r>
              <a:rPr lang="en-US" sz="1050">
                <a:solidFill>
                  <a:srgbClr val="333333"/>
                </a:solidFill>
                <a:highlight>
                  <a:srgbClr val="FFFFFF"/>
                </a:highlight>
                <a:latin typeface="Georgia"/>
                <a:ea typeface="Georgia"/>
                <a:cs typeface="Georgia"/>
                <a:sym typeface="Georgia"/>
              </a:rPr>
              <a:t>Findings are documented in a new peer-reviewed paper in the journal </a:t>
            </a:r>
            <a:r>
              <a:rPr i="1" lang="en-US" sz="1050">
                <a:solidFill>
                  <a:srgbClr val="0079C2"/>
                </a:solidFill>
                <a:highlight>
                  <a:srgbClr val="FFFFFF"/>
                </a:highlight>
                <a:uFill>
                  <a:noFill/>
                </a:uFill>
                <a:latin typeface="Georgia"/>
                <a:ea typeface="Georgia"/>
                <a:cs typeface="Georgia"/>
                <a:sym typeface="Georgia"/>
                <a:hlinkClick r:id="rId2"/>
              </a:rPr>
              <a:t>Nature Communications</a:t>
            </a:r>
            <a:endParaRPr i="1" sz="1050">
              <a:solidFill>
                <a:srgbClr val="0079C2"/>
              </a:solidFill>
              <a:highlight>
                <a:srgbClr val="FFFFFF"/>
              </a:highlight>
              <a:latin typeface="Georgia"/>
              <a:ea typeface="Georgia"/>
              <a:cs typeface="Georgia"/>
              <a:sym typeface="Georgia"/>
            </a:endParaRPr>
          </a:p>
          <a:p>
            <a:pPr indent="0" lvl="0" marL="0" rtl="0" algn="l">
              <a:spcBef>
                <a:spcPts val="1500"/>
              </a:spcBef>
              <a:spcAft>
                <a:spcPts val="0"/>
              </a:spcAft>
              <a:buNone/>
            </a:pPr>
            <a:r>
              <a:t/>
            </a:r>
            <a:endParaRPr/>
          </a:p>
        </p:txBody>
      </p:sp>
      <p:sp>
        <p:nvSpPr>
          <p:cNvPr id="324" name="Google Shape;32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8dac6e98c1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8dac6e98c1_0_1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a:solidFill>
                  <a:srgbClr val="3F3F3F"/>
                </a:solidFill>
                <a:latin typeface="Century Gothic"/>
                <a:ea typeface="Century Gothic"/>
                <a:cs typeface="Century Gothic"/>
                <a:sym typeface="Century Gothic"/>
              </a:rPr>
              <a:t>L</a:t>
            </a:r>
            <a:r>
              <a:rPr b="1" lang="en-US">
                <a:solidFill>
                  <a:srgbClr val="3F3F3F"/>
                </a:solidFill>
                <a:latin typeface="Century Gothic"/>
                <a:ea typeface="Century Gothic"/>
                <a:cs typeface="Century Gothic"/>
                <a:sym typeface="Century Gothic"/>
              </a:rPr>
              <a:t>agos, Bangladesh, New Delhi, Beijing, Shanghai, Jakarta, Abu Dhabi, Dubai, Chicago, Miami, New Orleans</a:t>
            </a:r>
            <a:endParaRPr b="1">
              <a:solidFill>
                <a:srgbClr val="3F3F3F"/>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332" name="Google Shape;332;g8dac6e98c1_0_1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8c14c486b6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8c14c486b6_1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60000"/>
              </a:lnSpc>
              <a:spcBef>
                <a:spcPts val="0"/>
              </a:spcBef>
              <a:spcAft>
                <a:spcPts val="0"/>
              </a:spcAft>
              <a:buClr>
                <a:schemeClr val="dk1"/>
              </a:buClr>
              <a:buSzPts val="1100"/>
              <a:buFont typeface="Arial"/>
              <a:buNone/>
            </a:pPr>
            <a:r>
              <a:rPr b="1" lang="en-US">
                <a:solidFill>
                  <a:srgbClr val="333333"/>
                </a:solidFill>
                <a:highlight>
                  <a:srgbClr val="FFFFFF"/>
                </a:highlight>
                <a:latin typeface="Open Sans"/>
                <a:ea typeface="Open Sans"/>
                <a:cs typeface="Open Sans"/>
                <a:sym typeface="Open Sans"/>
              </a:rPr>
              <a:t>We believe everyone has a right to safe and affordable energy.</a:t>
            </a:r>
            <a:endParaRPr b="1">
              <a:solidFill>
                <a:srgbClr val="333333"/>
              </a:solidFill>
              <a:highlight>
                <a:srgbClr val="FFFFFF"/>
              </a:highlight>
              <a:latin typeface="Open Sans"/>
              <a:ea typeface="Open Sans"/>
              <a:cs typeface="Open Sans"/>
              <a:sym typeface="Open Sans"/>
            </a:endParaRPr>
          </a:p>
          <a:p>
            <a:pPr indent="0" lvl="0" marL="0" rtl="0" algn="l">
              <a:lnSpc>
                <a:spcPct val="160000"/>
              </a:lnSpc>
              <a:spcBef>
                <a:spcPts val="1200"/>
              </a:spcBef>
              <a:spcAft>
                <a:spcPts val="0"/>
              </a:spcAft>
              <a:buClr>
                <a:schemeClr val="dk1"/>
              </a:buClr>
              <a:buSzPts val="1100"/>
              <a:buFont typeface="Arial"/>
              <a:buNone/>
            </a:pPr>
            <a:r>
              <a:rPr lang="en-US">
                <a:solidFill>
                  <a:srgbClr val="333333"/>
                </a:solidFill>
                <a:highlight>
                  <a:srgbClr val="FFFFFF"/>
                </a:highlight>
                <a:latin typeface="Open Sans"/>
                <a:ea typeface="Open Sans"/>
                <a:cs typeface="Open Sans"/>
                <a:sym typeface="Open Sans"/>
              </a:rPr>
              <a:t>Unfortunately, energy companies and the energy industry do not operate under this principle. The way they do business not only impacts the environment but the people who live in it, which results in health problems and other issues for the African American community and communities who are low-income.</a:t>
            </a:r>
            <a:endParaRPr>
              <a:solidFill>
                <a:srgbClr val="333333"/>
              </a:solidFill>
              <a:highlight>
                <a:srgbClr val="FFFFFF"/>
              </a:highlight>
              <a:latin typeface="Open Sans"/>
              <a:ea typeface="Open Sans"/>
              <a:cs typeface="Open Sans"/>
              <a:sym typeface="Open Sans"/>
            </a:endParaRPr>
          </a:p>
          <a:p>
            <a:pPr indent="-228600" lvl="0" marL="457200" rtl="0" algn="l">
              <a:lnSpc>
                <a:spcPct val="150000"/>
              </a:lnSpc>
              <a:spcBef>
                <a:spcPts val="1200"/>
              </a:spcBef>
              <a:spcAft>
                <a:spcPts val="0"/>
              </a:spcAft>
              <a:buClr>
                <a:srgbClr val="333333"/>
              </a:buClr>
              <a:buSzPts val="1200"/>
              <a:buFont typeface="Open Sans"/>
              <a:buNone/>
            </a:pPr>
            <a:r>
              <a:rPr lang="en-US">
                <a:solidFill>
                  <a:srgbClr val="333333"/>
                </a:solidFill>
                <a:highlight>
                  <a:srgbClr val="FFFFFF"/>
                </a:highlight>
                <a:latin typeface="Open Sans"/>
                <a:ea typeface="Open Sans"/>
                <a:cs typeface="Open Sans"/>
                <a:sym typeface="Open Sans"/>
              </a:rPr>
              <a:t>More African Americans live near coal fired power plants, nuclear power plants, or biomass (where waste is burned to make energy) power plants than any other demographic group in the U.S.</a:t>
            </a:r>
            <a:endParaRPr>
              <a:solidFill>
                <a:srgbClr val="333333"/>
              </a:solidFill>
              <a:highlight>
                <a:srgbClr val="FFFFFF"/>
              </a:highlight>
              <a:latin typeface="Open Sans"/>
              <a:ea typeface="Open Sans"/>
              <a:cs typeface="Open Sans"/>
              <a:sym typeface="Open Sans"/>
            </a:endParaRPr>
          </a:p>
          <a:p>
            <a:pPr indent="-228600" lvl="0" marL="457200" rtl="0" algn="l">
              <a:lnSpc>
                <a:spcPct val="150000"/>
              </a:lnSpc>
              <a:spcBef>
                <a:spcPts val="0"/>
              </a:spcBef>
              <a:spcAft>
                <a:spcPts val="0"/>
              </a:spcAft>
              <a:buClr>
                <a:srgbClr val="333333"/>
              </a:buClr>
              <a:buSzPts val="1200"/>
              <a:buFont typeface="Open Sans"/>
              <a:buNone/>
            </a:pPr>
            <a:r>
              <a:rPr lang="en-US">
                <a:solidFill>
                  <a:srgbClr val="333333"/>
                </a:solidFill>
                <a:highlight>
                  <a:srgbClr val="FFFFFF"/>
                </a:highlight>
                <a:latin typeface="Open Sans"/>
                <a:ea typeface="Open Sans"/>
                <a:cs typeface="Open Sans"/>
                <a:sym typeface="Open Sans"/>
              </a:rPr>
              <a:t>Over the past several decades, approximately 68% of African Americans live or have lived within 30 miles of a coal-fired power plant.</a:t>
            </a:r>
            <a:endParaRPr>
              <a:solidFill>
                <a:srgbClr val="333333"/>
              </a:solidFill>
              <a:highlight>
                <a:srgbClr val="FFFFFF"/>
              </a:highlight>
              <a:latin typeface="Open Sans"/>
              <a:ea typeface="Open Sans"/>
              <a:cs typeface="Open Sans"/>
              <a:sym typeface="Open Sans"/>
            </a:endParaRPr>
          </a:p>
          <a:p>
            <a:pPr indent="-228600" lvl="0" marL="457200" rtl="0" algn="l">
              <a:lnSpc>
                <a:spcPct val="150000"/>
              </a:lnSpc>
              <a:spcBef>
                <a:spcPts val="0"/>
              </a:spcBef>
              <a:spcAft>
                <a:spcPts val="0"/>
              </a:spcAft>
              <a:buClr>
                <a:srgbClr val="333333"/>
              </a:buClr>
              <a:buSzPts val="1200"/>
              <a:buFont typeface="Open Sans"/>
              <a:buNone/>
            </a:pPr>
            <a:r>
              <a:rPr lang="en-US">
                <a:solidFill>
                  <a:srgbClr val="333333"/>
                </a:solidFill>
                <a:highlight>
                  <a:srgbClr val="FFFFFF"/>
                </a:highlight>
                <a:latin typeface="Open Sans"/>
                <a:ea typeface="Open Sans"/>
                <a:cs typeface="Open Sans"/>
                <a:sym typeface="Open Sans"/>
              </a:rPr>
              <a:t>As a result, African Americans are more likely to suffer health problems from the pollution that these facilities produce.</a:t>
            </a:r>
            <a:endParaRPr>
              <a:solidFill>
                <a:srgbClr val="333333"/>
              </a:solidFill>
              <a:highlight>
                <a:srgbClr val="FFFFFF"/>
              </a:highlight>
              <a:latin typeface="Open Sans"/>
              <a:ea typeface="Open Sans"/>
              <a:cs typeface="Open Sans"/>
              <a:sym typeface="Open Sans"/>
            </a:endParaRPr>
          </a:p>
          <a:p>
            <a:pPr indent="0" lvl="0" marL="0" rtl="0" algn="l">
              <a:spcBef>
                <a:spcPts val="1500"/>
              </a:spcBef>
              <a:spcAft>
                <a:spcPts val="0"/>
              </a:spcAft>
              <a:buNone/>
            </a:pPr>
            <a:r>
              <a:t/>
            </a:r>
            <a:endParaRPr/>
          </a:p>
        </p:txBody>
      </p:sp>
      <p:sp>
        <p:nvSpPr>
          <p:cNvPr id="341" name="Google Shape;341;g8c14c486b6_1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8dac6e98c1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8dac6e98c1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COVID has laid bare what it is. </a:t>
            </a:r>
            <a:endParaRPr/>
          </a:p>
        </p:txBody>
      </p:sp>
      <p:sp>
        <p:nvSpPr>
          <p:cNvPr id="348" name="Google Shape;348;g8dac6e98c1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8dac6e98c1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8dac6e98c1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SzPts val="1200"/>
              <a:buAutoNum type="arabicPeriod"/>
            </a:pPr>
            <a:r>
              <a:rPr lang="en-US">
                <a:latin typeface="Arial"/>
                <a:ea typeface="Arial"/>
                <a:cs typeface="Arial"/>
                <a:sym typeface="Arial"/>
              </a:rPr>
              <a:t>Black and indigenous peoples all over the world are dying at much higher rates than more privileged groups </a:t>
            </a:r>
            <a:r>
              <a:rPr lang="en-US" u="sng">
                <a:solidFill>
                  <a:schemeClr val="hlink"/>
                </a:solidFill>
                <a:latin typeface="Arial"/>
                <a:ea typeface="Arial"/>
                <a:cs typeface="Arial"/>
                <a:sym typeface="Arial"/>
                <a:hlinkClick r:id="rId2"/>
              </a:rPr>
              <a:t>https://www.brookings.edu/blog/up-front/2020/06/16/race-gaps-in-covid-19-deaths-are-even-bigger-than-they-appear/</a:t>
            </a:r>
            <a:r>
              <a:rPr lang="en-US">
                <a:latin typeface="Arial"/>
                <a:ea typeface="Arial"/>
                <a:cs typeface="Arial"/>
                <a:sym typeface="Arial"/>
              </a:rPr>
              <a:t>)</a:t>
            </a:r>
            <a:endParaRPr>
              <a:latin typeface="Arial"/>
              <a:ea typeface="Arial"/>
              <a:cs typeface="Arial"/>
              <a:sym typeface="Arial"/>
            </a:endParaRPr>
          </a:p>
          <a:p>
            <a:pPr indent="-304800" lvl="0" marL="457200" rtl="0" algn="l">
              <a:spcBef>
                <a:spcPts val="0"/>
              </a:spcBef>
              <a:spcAft>
                <a:spcPts val="0"/>
              </a:spcAft>
              <a:buSzPts val="1200"/>
              <a:buAutoNum type="arabicPeriod"/>
            </a:pPr>
            <a:r>
              <a:rPr lang="en-US">
                <a:highlight>
                  <a:srgbClr val="FFFFFF"/>
                </a:highlight>
                <a:latin typeface="Arial"/>
                <a:ea typeface="Arial"/>
                <a:cs typeface="Arial"/>
                <a:sym typeface="Arial"/>
              </a:rPr>
              <a:t>Long-standing racist policies and practices – such as residential segregation, unequal educational opportunities, and limited prospects for economic advancement – have led to increased vulnerability of Black people to climate change impacts and by extension other global crises that may emerge.</a:t>
            </a:r>
            <a:endParaRPr>
              <a:highlight>
                <a:srgbClr val="FFFFFF"/>
              </a:highlight>
              <a:latin typeface="Arial"/>
              <a:ea typeface="Arial"/>
              <a:cs typeface="Arial"/>
              <a:sym typeface="Arial"/>
            </a:endParaRPr>
          </a:p>
          <a:p>
            <a:pPr indent="-304800" lvl="0" marL="457200" rtl="0" algn="l">
              <a:spcBef>
                <a:spcPts val="0"/>
              </a:spcBef>
              <a:spcAft>
                <a:spcPts val="0"/>
              </a:spcAft>
              <a:buSzPts val="1200"/>
              <a:buFont typeface="Arial"/>
              <a:buAutoNum type="arabicPeriod"/>
            </a:pPr>
            <a:r>
              <a:rPr lang="en-US">
                <a:highlight>
                  <a:srgbClr val="FFFFFF"/>
                </a:highlight>
                <a:latin typeface="Arial"/>
                <a:ea typeface="Arial"/>
                <a:cs typeface="Arial"/>
                <a:sym typeface="Arial"/>
              </a:rPr>
              <a:t>Examples: In Brazil, </a:t>
            </a:r>
            <a:r>
              <a:rPr lang="en-US">
                <a:solidFill>
                  <a:srgbClr val="2A2A2A"/>
                </a:solidFill>
                <a:latin typeface="Arial"/>
                <a:ea typeface="Arial"/>
                <a:cs typeface="Arial"/>
                <a:sym typeface="Arial"/>
              </a:rPr>
              <a:t>Dozens of Kokama were dying in what had become Brazil’s worst indigenous outbreak. But rather than alleviate the suffering, the government ignored them. Indigenous territories are frequently illegally invaded by gold miners, loggers and squatters. Deforestation has surged after years of falling. Cattle ranching in the forest has helped make Brazil the world’s largest beef exporter.</a:t>
            </a:r>
            <a:endParaRPr>
              <a:solidFill>
                <a:srgbClr val="2A2A2A"/>
              </a:solidFill>
              <a:latin typeface="Arial"/>
              <a:ea typeface="Arial"/>
              <a:cs typeface="Arial"/>
              <a:sym typeface="Arial"/>
            </a:endParaRPr>
          </a:p>
          <a:p>
            <a:pPr indent="0" lvl="0" marL="457200" rtl="0" algn="l">
              <a:lnSpc>
                <a:spcPct val="175000"/>
              </a:lnSpc>
              <a:spcBef>
                <a:spcPts val="0"/>
              </a:spcBef>
              <a:spcAft>
                <a:spcPts val="0"/>
              </a:spcAft>
              <a:buNone/>
            </a:pPr>
            <a:r>
              <a:rPr lang="en-US">
                <a:solidFill>
                  <a:srgbClr val="2A2A2A"/>
                </a:solidFill>
                <a:latin typeface="Arial"/>
                <a:ea typeface="Arial"/>
                <a:cs typeface="Arial"/>
                <a:sym typeface="Arial"/>
              </a:rPr>
              <a:t>Those trends have accelerated under President Jair Bolsonaro, the far-right populist who wants to develop indigenous lands, whose size he calls “abusive,” and assimilate rather than preserve indigenous populations. </a:t>
            </a:r>
            <a:r>
              <a:rPr lang="en-US" u="sng">
                <a:solidFill>
                  <a:schemeClr val="hlink"/>
                </a:solidFill>
                <a:latin typeface="Arial"/>
                <a:ea typeface="Arial"/>
                <a:cs typeface="Arial"/>
                <a:sym typeface="Arial"/>
                <a:hlinkClick r:id="rId3"/>
              </a:rPr>
              <a:t>https://www.washingtonpost.com/world/the_americas/coronavirus-brazil-amazon-indigenous-deaths-kokama-tikuna/2020/06/12/d4032bca-aa73-11ea-9063-e69bd6520940_story.html</a:t>
            </a:r>
            <a:endParaRPr>
              <a:solidFill>
                <a:srgbClr val="2A2A2A"/>
              </a:solidFill>
              <a:latin typeface="Arial"/>
              <a:ea typeface="Arial"/>
              <a:cs typeface="Arial"/>
              <a:sym typeface="Arial"/>
            </a:endParaRPr>
          </a:p>
          <a:p>
            <a:pPr indent="0" lvl="0" marL="457200" rtl="0" algn="l">
              <a:lnSpc>
                <a:spcPct val="175000"/>
              </a:lnSpc>
              <a:spcBef>
                <a:spcPts val="0"/>
              </a:spcBef>
              <a:spcAft>
                <a:spcPts val="0"/>
              </a:spcAft>
              <a:buNone/>
            </a:pPr>
            <a:r>
              <a:rPr lang="en-US">
                <a:solidFill>
                  <a:srgbClr val="2A2A2A"/>
                </a:solidFill>
                <a:latin typeface="Arial"/>
                <a:ea typeface="Arial"/>
                <a:cs typeface="Arial"/>
                <a:sym typeface="Arial"/>
              </a:rPr>
              <a:t>In the U.S., </a:t>
            </a:r>
            <a:r>
              <a:rPr lang="en-US">
                <a:highlight>
                  <a:srgbClr val="FFFFFF"/>
                </a:highlight>
                <a:latin typeface="Arial"/>
                <a:ea typeface="Arial"/>
                <a:cs typeface="Arial"/>
                <a:sym typeface="Arial"/>
              </a:rPr>
              <a:t>Non-Hispanic American Indian or Alaska Native persons have a hospitalization and death rate approximately 5 times that of non-Hispanic white persons.</a:t>
            </a:r>
            <a:endParaRPr>
              <a:solidFill>
                <a:srgbClr val="2A2A2A"/>
              </a:solidFill>
              <a:latin typeface="Arial"/>
              <a:ea typeface="Arial"/>
              <a:cs typeface="Arial"/>
              <a:sym typeface="Arial"/>
            </a:endParaRPr>
          </a:p>
          <a:p>
            <a:pPr indent="-317500" lvl="0" marL="457200" rtl="0" algn="l">
              <a:spcBef>
                <a:spcPts val="0"/>
              </a:spcBef>
              <a:spcAft>
                <a:spcPts val="0"/>
              </a:spcAft>
              <a:buSzPts val="1400"/>
              <a:buAutoNum type="arabicPeriod"/>
            </a:pPr>
            <a:r>
              <a:t/>
            </a:r>
            <a:endParaRPr/>
          </a:p>
        </p:txBody>
      </p:sp>
      <p:sp>
        <p:nvSpPr>
          <p:cNvPr id="355" name="Google Shape;355;g8dac6e98c1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8dac6e98c1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8dac6e98c1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Why is this? </a:t>
            </a:r>
            <a:r>
              <a:rPr lang="en-US">
                <a:highlight>
                  <a:srgbClr val="FFFFFF"/>
                </a:highlight>
                <a:latin typeface="Arial"/>
                <a:ea typeface="Arial"/>
                <a:cs typeface="Arial"/>
                <a:sym typeface="Arial"/>
              </a:rPr>
              <a:t>In the United States, disproportionate percentages of people of colour live in places that are </a:t>
            </a:r>
            <a:r>
              <a:rPr lang="en-US" u="sng">
                <a:solidFill>
                  <a:srgbClr val="3761A5"/>
                </a:solidFill>
                <a:highlight>
                  <a:srgbClr val="FFFFFF"/>
                </a:highlight>
                <a:latin typeface="Arial"/>
                <a:ea typeface="Arial"/>
                <a:cs typeface="Arial"/>
                <a:sym typeface="Arial"/>
                <a:hlinkClick r:id="rId2"/>
              </a:rPr>
              <a:t>polluted with toxic waste</a:t>
            </a:r>
            <a:r>
              <a:rPr lang="en-US">
                <a:highlight>
                  <a:srgbClr val="FFFFFF"/>
                </a:highlight>
                <a:latin typeface="Arial"/>
                <a:ea typeface="Arial"/>
                <a:cs typeface="Arial"/>
                <a:sym typeface="Arial"/>
              </a:rPr>
              <a:t>, leading to negative health effects such as cancer, asthma, degraded cardiac function and high blood pressure. Research has also highlighted that </a:t>
            </a:r>
            <a:r>
              <a:rPr lang="en-US" u="sng">
                <a:solidFill>
                  <a:srgbClr val="3761A5"/>
                </a:solidFill>
                <a:highlight>
                  <a:srgbClr val="FFFFFF"/>
                </a:highlight>
                <a:latin typeface="Arial"/>
                <a:ea typeface="Arial"/>
                <a:cs typeface="Arial"/>
                <a:sym typeface="Arial"/>
                <a:hlinkClick r:id="rId3"/>
              </a:rPr>
              <a:t>race has a stronger influence on exposure to pollutants than poverty</a:t>
            </a:r>
            <a:r>
              <a:rPr lang="en-US">
                <a:highlight>
                  <a:srgbClr val="FFFFFF"/>
                </a:highlight>
                <a:latin typeface="Arial"/>
                <a:ea typeface="Arial"/>
                <a:cs typeface="Arial"/>
                <a:sym typeface="Arial"/>
              </a:rPr>
              <a:t>. </a:t>
            </a:r>
            <a:endParaRPr>
              <a:highlight>
                <a:srgbClr val="FFFFFF"/>
              </a:highlight>
              <a:latin typeface="Arial"/>
              <a:ea typeface="Arial"/>
              <a:cs typeface="Arial"/>
              <a:sym typeface="Arial"/>
            </a:endParaRPr>
          </a:p>
          <a:p>
            <a:pPr indent="0" lvl="0" marL="0" rtl="0" algn="l">
              <a:spcBef>
                <a:spcPts val="0"/>
              </a:spcBef>
              <a:spcAft>
                <a:spcPts val="0"/>
              </a:spcAft>
              <a:buNone/>
            </a:pPr>
            <a:r>
              <a:t/>
            </a:r>
            <a:endParaRPr>
              <a:highlight>
                <a:srgbClr val="FFFFFF"/>
              </a:highlight>
              <a:latin typeface="Arial"/>
              <a:ea typeface="Arial"/>
              <a:cs typeface="Arial"/>
              <a:sym typeface="Arial"/>
            </a:endParaRPr>
          </a:p>
          <a:p>
            <a:pPr indent="0" lvl="0" marL="0" marR="2552700" rtl="0" algn="l">
              <a:lnSpc>
                <a:spcPct val="160000"/>
              </a:lnSpc>
              <a:spcBef>
                <a:spcPts val="0"/>
              </a:spcBef>
              <a:spcAft>
                <a:spcPts val="0"/>
              </a:spcAft>
              <a:buClr>
                <a:schemeClr val="dk1"/>
              </a:buClr>
              <a:buSzPts val="1100"/>
              <a:buFont typeface="Arial"/>
              <a:buNone/>
            </a:pPr>
            <a:r>
              <a:rPr lang="en-US">
                <a:solidFill>
                  <a:srgbClr val="414141"/>
                </a:solidFill>
                <a:highlight>
                  <a:srgbClr val="FFFFFF"/>
                </a:highlight>
                <a:latin typeface="Arial"/>
                <a:ea typeface="Arial"/>
                <a:cs typeface="Arial"/>
                <a:sym typeface="Arial"/>
              </a:rPr>
              <a:t>According to </a:t>
            </a:r>
            <a:r>
              <a:rPr lang="en-US" sz="1300">
                <a:solidFill>
                  <a:srgbClr val="414141"/>
                </a:solidFill>
                <a:highlight>
                  <a:srgbClr val="FFFFFF"/>
                </a:highlight>
                <a:latin typeface="Arial"/>
                <a:ea typeface="Arial"/>
                <a:cs typeface="Arial"/>
                <a:sym typeface="Arial"/>
              </a:rPr>
              <a:t>Dr. Beverly Wright, CEO of the Deep South Center   for Environmental Justice at Dillard University, </a:t>
            </a:r>
            <a:r>
              <a:rPr lang="en-US">
                <a:solidFill>
                  <a:srgbClr val="414141"/>
                </a:solidFill>
                <a:highlight>
                  <a:srgbClr val="FFFFFF"/>
                </a:highlight>
                <a:latin typeface="Arial"/>
                <a:ea typeface="Arial"/>
                <a:cs typeface="Arial"/>
                <a:sym typeface="Arial"/>
              </a:rPr>
              <a:t>communities of color:</a:t>
            </a:r>
            <a:endParaRPr>
              <a:solidFill>
                <a:srgbClr val="414141"/>
              </a:solidFill>
              <a:highlight>
                <a:srgbClr val="FFFFFF"/>
              </a:highlight>
              <a:latin typeface="Arial"/>
              <a:ea typeface="Arial"/>
              <a:cs typeface="Arial"/>
              <a:sym typeface="Arial"/>
            </a:endParaRPr>
          </a:p>
          <a:p>
            <a:pPr indent="-304800" lvl="0" marL="457200" rtl="0" algn="l">
              <a:lnSpc>
                <a:spcPct val="160000"/>
              </a:lnSpc>
              <a:spcBef>
                <a:spcPts val="0"/>
              </a:spcBef>
              <a:spcAft>
                <a:spcPts val="0"/>
              </a:spcAft>
              <a:buClr>
                <a:srgbClr val="414141"/>
              </a:buClr>
              <a:buSzPts val="1200"/>
              <a:buChar char="●"/>
            </a:pPr>
            <a:r>
              <a:rPr b="1" lang="en-US">
                <a:solidFill>
                  <a:srgbClr val="414141"/>
                </a:solidFill>
                <a:highlight>
                  <a:srgbClr val="FFFFFF"/>
                </a:highlight>
                <a:latin typeface="Arial"/>
                <a:ea typeface="Arial"/>
                <a:cs typeface="Arial"/>
                <a:sym typeface="Arial"/>
              </a:rPr>
              <a:t>Are more likely to breathe in polluted air</a:t>
            </a:r>
            <a:r>
              <a:rPr lang="en-US">
                <a:solidFill>
                  <a:srgbClr val="414141"/>
                </a:solidFill>
                <a:highlight>
                  <a:srgbClr val="FFFFFF"/>
                </a:highlight>
                <a:latin typeface="Arial"/>
                <a:ea typeface="Arial"/>
                <a:cs typeface="Arial"/>
                <a:sym typeface="Arial"/>
              </a:rPr>
              <a:t>. Communities of color breathe in 40 percent more polluted air than White communities across the US, according to the NAACP’s 2012 </a:t>
            </a:r>
            <a:r>
              <a:rPr lang="en-US">
                <a:solidFill>
                  <a:srgbClr val="337AB7"/>
                </a:solidFill>
                <a:highlight>
                  <a:srgbClr val="FFFFFF"/>
                </a:highlight>
                <a:uFill>
                  <a:noFill/>
                </a:uFill>
                <a:latin typeface="Arial"/>
                <a:ea typeface="Arial"/>
                <a:cs typeface="Arial"/>
                <a:sym typeface="Arial"/>
                <a:hlinkClick r:id="rId4"/>
              </a:rPr>
              <a:t>“Coal-Blooded” study</a:t>
            </a:r>
            <a:r>
              <a:rPr lang="en-US">
                <a:solidFill>
                  <a:srgbClr val="414141"/>
                </a:solidFill>
                <a:highlight>
                  <a:srgbClr val="FFFFFF"/>
                </a:highlight>
                <a:latin typeface="Arial"/>
                <a:ea typeface="Arial"/>
                <a:cs typeface="Arial"/>
                <a:sym typeface="Arial"/>
              </a:rPr>
              <a:t>.</a:t>
            </a:r>
            <a:br>
              <a:rPr lang="en-US">
                <a:solidFill>
                  <a:srgbClr val="414141"/>
                </a:solidFill>
                <a:highlight>
                  <a:srgbClr val="FFFFFF"/>
                </a:highlight>
                <a:latin typeface="Arial"/>
                <a:ea typeface="Arial"/>
                <a:cs typeface="Arial"/>
                <a:sym typeface="Arial"/>
              </a:rPr>
            </a:br>
            <a:r>
              <a:rPr lang="en-US">
                <a:solidFill>
                  <a:srgbClr val="414141"/>
                </a:solidFill>
                <a:highlight>
                  <a:srgbClr val="FFFFFF"/>
                </a:highlight>
                <a:latin typeface="Arial"/>
                <a:ea typeface="Arial"/>
                <a:cs typeface="Arial"/>
                <a:sym typeface="Arial"/>
              </a:rPr>
              <a:t>Fossil-fuel technology is directly to blame for some of this pollution. For example, a 2014 study out of the University of Minnesota confirmed that people of color in the US are 38 percent more likely to be exposed to the asthma-causing pollutant nitrogen oxide from climate-warming cars, construction equipment, and industrial sources like coal plants.</a:t>
            </a:r>
            <a:endParaRPr>
              <a:solidFill>
                <a:srgbClr val="414141"/>
              </a:solidFill>
              <a:highlight>
                <a:srgbClr val="FFFFFF"/>
              </a:highlight>
              <a:latin typeface="Arial"/>
              <a:ea typeface="Arial"/>
              <a:cs typeface="Arial"/>
              <a:sym typeface="Arial"/>
            </a:endParaRPr>
          </a:p>
          <a:p>
            <a:pPr indent="-304800" lvl="0" marL="457200" rtl="0" algn="l">
              <a:lnSpc>
                <a:spcPct val="160000"/>
              </a:lnSpc>
              <a:spcBef>
                <a:spcPts val="0"/>
              </a:spcBef>
              <a:spcAft>
                <a:spcPts val="0"/>
              </a:spcAft>
              <a:buClr>
                <a:srgbClr val="414141"/>
              </a:buClr>
              <a:buSzPts val="1200"/>
              <a:buChar char="●"/>
            </a:pPr>
            <a:r>
              <a:rPr b="1" lang="en-US">
                <a:solidFill>
                  <a:srgbClr val="414141"/>
                </a:solidFill>
                <a:highlight>
                  <a:srgbClr val="FFFFFF"/>
                </a:highlight>
                <a:latin typeface="Arial"/>
                <a:ea typeface="Arial"/>
                <a:cs typeface="Arial"/>
                <a:sym typeface="Arial"/>
              </a:rPr>
              <a:t>Are more likely to live near coal plants</a:t>
            </a:r>
            <a:r>
              <a:rPr lang="en-US">
                <a:solidFill>
                  <a:srgbClr val="414141"/>
                </a:solidFill>
                <a:highlight>
                  <a:srgbClr val="FFFFFF"/>
                </a:highlight>
                <a:latin typeface="Arial"/>
                <a:ea typeface="Arial"/>
                <a:cs typeface="Arial"/>
                <a:sym typeface="Arial"/>
              </a:rPr>
              <a:t>. Though African-Americans make up 13 percent of the US population, a startling 68 percent live within 30 miles of a coal-fired power plant, compared to 56 percent of Whites. This zone is where residents breathe the most resultant pollutants — which can cause a range of health problems, from heart attacks to birth defects to asthma, states the NAACP. Although Latinos make up 17 percent of the US population, 39 percent live within a 30-mile radius from a coal plant. </a:t>
            </a:r>
            <a:br>
              <a:rPr lang="en-US">
                <a:solidFill>
                  <a:srgbClr val="414141"/>
                </a:solidFill>
                <a:highlight>
                  <a:srgbClr val="FFFFFF"/>
                </a:highlight>
                <a:latin typeface="Arial"/>
                <a:ea typeface="Arial"/>
                <a:cs typeface="Arial"/>
                <a:sym typeface="Arial"/>
              </a:rPr>
            </a:br>
            <a:r>
              <a:rPr lang="en-US">
                <a:solidFill>
                  <a:srgbClr val="414141"/>
                </a:solidFill>
                <a:highlight>
                  <a:srgbClr val="FFFFFF"/>
                </a:highlight>
                <a:latin typeface="Arial"/>
                <a:ea typeface="Arial"/>
                <a:cs typeface="Arial"/>
                <a:sym typeface="Arial"/>
              </a:rPr>
              <a:t>Some Native American lands are home to large coal reserves, resulting in tribes across North America feeling the toxic effects from coal mines and plants.</a:t>
            </a:r>
            <a:endParaRPr>
              <a:solidFill>
                <a:srgbClr val="414141"/>
              </a:solidFill>
              <a:highlight>
                <a:srgbClr val="FFFFFF"/>
              </a:highlight>
              <a:latin typeface="Arial"/>
              <a:ea typeface="Arial"/>
              <a:cs typeface="Arial"/>
              <a:sym typeface="Arial"/>
            </a:endParaRPr>
          </a:p>
          <a:p>
            <a:pPr indent="-304800" lvl="0" marL="457200" rtl="0" algn="l">
              <a:lnSpc>
                <a:spcPct val="160000"/>
              </a:lnSpc>
              <a:spcBef>
                <a:spcPts val="0"/>
              </a:spcBef>
              <a:spcAft>
                <a:spcPts val="0"/>
              </a:spcAft>
              <a:buClr>
                <a:srgbClr val="414141"/>
              </a:buClr>
              <a:buSzPts val="1200"/>
              <a:buChar char="●"/>
            </a:pPr>
            <a:r>
              <a:rPr b="1" lang="en-US">
                <a:solidFill>
                  <a:srgbClr val="414141"/>
                </a:solidFill>
                <a:highlight>
                  <a:srgbClr val="FFFFFF"/>
                </a:highlight>
                <a:latin typeface="Arial"/>
                <a:ea typeface="Arial"/>
                <a:cs typeface="Arial"/>
                <a:sym typeface="Arial"/>
              </a:rPr>
              <a:t>Are more likely to live near toxic sites, including those housing waste from fossil-fuel infrastructure</a:t>
            </a:r>
            <a:r>
              <a:rPr lang="en-US">
                <a:solidFill>
                  <a:srgbClr val="414141"/>
                </a:solidFill>
                <a:highlight>
                  <a:srgbClr val="FFFFFF"/>
                </a:highlight>
                <a:latin typeface="Arial"/>
                <a:ea typeface="Arial"/>
                <a:cs typeface="Arial"/>
                <a:sym typeface="Arial"/>
              </a:rPr>
              <a:t>. For example, Dr. Bullard, a professor at Texas Southern University known as the “father of environmental justice” for his pioneering work in the field, points to the aftermath of the 2010 BP oil spill.</a:t>
            </a:r>
            <a:br>
              <a:rPr lang="en-US">
                <a:solidFill>
                  <a:srgbClr val="414141"/>
                </a:solidFill>
                <a:highlight>
                  <a:srgbClr val="FFFFFF"/>
                </a:highlight>
                <a:latin typeface="Arial"/>
                <a:ea typeface="Arial"/>
                <a:cs typeface="Arial"/>
                <a:sym typeface="Arial"/>
              </a:rPr>
            </a:br>
            <a:r>
              <a:rPr lang="en-US">
                <a:solidFill>
                  <a:srgbClr val="414141"/>
                </a:solidFill>
                <a:highlight>
                  <a:srgbClr val="FFFFFF"/>
                </a:highlight>
                <a:latin typeface="Arial"/>
                <a:ea typeface="Arial"/>
                <a:cs typeface="Arial"/>
                <a:sym typeface="Arial"/>
              </a:rPr>
              <a:t>When a BP underwater oil well burst in the Gulf of Mexico in 2010, it leaked a mind-boggling 94 to 184 million gallons of oil into Gulf. BP hired private contractors to clean up the oil-coated sand and refuse from the 120 miles of Gulf coastline the well had polluted.</a:t>
            </a:r>
            <a:endParaRPr>
              <a:solidFill>
                <a:srgbClr val="414141"/>
              </a:solidFill>
              <a:highlight>
                <a:srgbClr val="FFFFFF"/>
              </a:highlight>
              <a:latin typeface="Arial"/>
              <a:ea typeface="Arial"/>
              <a:cs typeface="Arial"/>
              <a:sym typeface="Arial"/>
            </a:endParaRPr>
          </a:p>
          <a:p>
            <a:pPr indent="-304800" lvl="0" marL="457200" rtl="0" algn="l">
              <a:lnSpc>
                <a:spcPct val="160000"/>
              </a:lnSpc>
              <a:spcBef>
                <a:spcPts val="0"/>
              </a:spcBef>
              <a:spcAft>
                <a:spcPts val="0"/>
              </a:spcAft>
              <a:buClr>
                <a:srgbClr val="414141"/>
              </a:buClr>
              <a:buSzPts val="1200"/>
              <a:buFont typeface="Arial"/>
              <a:buChar char="●"/>
            </a:pPr>
            <a:r>
              <a:rPr lang="en-US">
                <a:highlight>
                  <a:srgbClr val="FFFFFF"/>
                </a:highlight>
                <a:latin typeface="Arial"/>
                <a:ea typeface="Arial"/>
                <a:cs typeface="Arial"/>
                <a:sym typeface="Arial"/>
              </a:rPr>
              <a:t>Black communities are also </a:t>
            </a:r>
            <a:r>
              <a:rPr lang="en-US" u="sng">
                <a:solidFill>
                  <a:srgbClr val="3761A5"/>
                </a:solidFill>
                <a:highlight>
                  <a:srgbClr val="FFFFFF"/>
                </a:highlight>
                <a:latin typeface="Arial"/>
                <a:ea typeface="Arial"/>
                <a:cs typeface="Arial"/>
                <a:sym typeface="Arial"/>
                <a:hlinkClick r:id="rId5"/>
              </a:rPr>
              <a:t>disproportionately located in areas that are physically vulnerable to climate hazards</a:t>
            </a:r>
            <a:r>
              <a:rPr lang="en-US">
                <a:highlight>
                  <a:srgbClr val="FFFFFF"/>
                </a:highlight>
                <a:latin typeface="Arial"/>
                <a:ea typeface="Arial"/>
                <a:cs typeface="Arial"/>
                <a:sym typeface="Arial"/>
              </a:rPr>
              <a:t>, such as hurricanes and flooding. Moreover, they are often afforded unequal levels of protection from the government as compared to protection provided for other groups. </a:t>
            </a:r>
            <a:endParaRPr>
              <a:solidFill>
                <a:srgbClr val="414141"/>
              </a:solidFill>
              <a:highlight>
                <a:srgbClr val="FFFFFF"/>
              </a:highlight>
              <a:latin typeface="Arial"/>
              <a:ea typeface="Arial"/>
              <a:cs typeface="Arial"/>
              <a:sym typeface="Arial"/>
            </a:endParaRPr>
          </a:p>
          <a:p>
            <a:pPr indent="0" lvl="0" marL="457200" rtl="0" algn="l">
              <a:lnSpc>
                <a:spcPct val="160000"/>
              </a:lnSpc>
              <a:spcBef>
                <a:spcPts val="2200"/>
              </a:spcBef>
              <a:spcAft>
                <a:spcPts val="0"/>
              </a:spcAft>
              <a:buNone/>
            </a:pPr>
            <a:r>
              <a:t/>
            </a:r>
            <a:endParaRPr>
              <a:highlight>
                <a:srgbClr val="FFFFFF"/>
              </a:highlight>
              <a:latin typeface="Arial"/>
              <a:ea typeface="Arial"/>
              <a:cs typeface="Arial"/>
              <a:sym typeface="Arial"/>
            </a:endParaRPr>
          </a:p>
          <a:p>
            <a:pPr indent="0" lvl="0" marL="0" rtl="0" algn="l">
              <a:spcBef>
                <a:spcPts val="2200"/>
              </a:spcBef>
              <a:spcAft>
                <a:spcPts val="0"/>
              </a:spcAft>
              <a:buNone/>
            </a:pPr>
            <a:r>
              <a:t/>
            </a:r>
            <a:endParaRPr>
              <a:highlight>
                <a:srgbClr val="FFFFFF"/>
              </a:highlight>
              <a:latin typeface="Arial"/>
              <a:ea typeface="Arial"/>
              <a:cs typeface="Arial"/>
              <a:sym typeface="Arial"/>
            </a:endParaRPr>
          </a:p>
          <a:p>
            <a:pPr indent="0" lvl="0" marL="0" rtl="0" algn="l">
              <a:spcBef>
                <a:spcPts val="0"/>
              </a:spcBef>
              <a:spcAft>
                <a:spcPts val="0"/>
              </a:spcAft>
              <a:buNone/>
            </a:pPr>
            <a:r>
              <a:t/>
            </a:r>
            <a:endParaRPr>
              <a:highlight>
                <a:srgbClr val="FFFFFF"/>
              </a:highlight>
              <a:latin typeface="Arial"/>
              <a:ea typeface="Arial"/>
              <a:cs typeface="Arial"/>
              <a:sym typeface="Arial"/>
            </a:endParaRPr>
          </a:p>
          <a:p>
            <a:pPr indent="0" lvl="0" marL="0" rtl="0" algn="l">
              <a:spcBef>
                <a:spcPts val="0"/>
              </a:spcBef>
              <a:spcAft>
                <a:spcPts val="0"/>
              </a:spcAft>
              <a:buNone/>
            </a:pPr>
            <a:r>
              <a:t/>
            </a:r>
            <a:endParaRPr>
              <a:highlight>
                <a:srgbClr val="FFFFFF"/>
              </a:highlight>
              <a:latin typeface="Arial"/>
              <a:ea typeface="Arial"/>
              <a:cs typeface="Arial"/>
              <a:sym typeface="Arial"/>
            </a:endParaRPr>
          </a:p>
          <a:p>
            <a:pPr indent="0" lvl="0" marL="0" rtl="0" algn="l">
              <a:spcBef>
                <a:spcPts val="0"/>
              </a:spcBef>
              <a:spcAft>
                <a:spcPts val="0"/>
              </a:spcAft>
              <a:buNone/>
            </a:pPr>
            <a:r>
              <a:t/>
            </a:r>
            <a:endParaRPr>
              <a:highlight>
                <a:srgbClr val="FFFFFF"/>
              </a:highlight>
              <a:latin typeface="Arial"/>
              <a:ea typeface="Arial"/>
              <a:cs typeface="Arial"/>
              <a:sym typeface="Arial"/>
            </a:endParaRPr>
          </a:p>
          <a:p>
            <a:pPr indent="0" lvl="0" marL="0" rtl="0" algn="l">
              <a:spcBef>
                <a:spcPts val="0"/>
              </a:spcBef>
              <a:spcAft>
                <a:spcPts val="0"/>
              </a:spcAft>
              <a:buNone/>
            </a:pPr>
            <a:r>
              <a:t/>
            </a:r>
            <a:endParaRPr>
              <a:highlight>
                <a:srgbClr val="FFFFFF"/>
              </a:highlight>
              <a:latin typeface="Arial"/>
              <a:ea typeface="Arial"/>
              <a:cs typeface="Arial"/>
              <a:sym typeface="Arial"/>
            </a:endParaRPr>
          </a:p>
          <a:p>
            <a:pPr indent="0" lvl="0" marL="0" rtl="0" algn="l">
              <a:spcBef>
                <a:spcPts val="0"/>
              </a:spcBef>
              <a:spcAft>
                <a:spcPts val="0"/>
              </a:spcAft>
              <a:buNone/>
            </a:pPr>
            <a:r>
              <a:t/>
            </a:r>
            <a:endParaRPr>
              <a:highlight>
                <a:srgbClr val="FFFFFF"/>
              </a:highlight>
              <a:latin typeface="Arial"/>
              <a:ea typeface="Arial"/>
              <a:cs typeface="Arial"/>
              <a:sym typeface="Arial"/>
            </a:endParaRPr>
          </a:p>
        </p:txBody>
      </p:sp>
      <p:sp>
        <p:nvSpPr>
          <p:cNvPr id="363" name="Google Shape;363;g8dac6e98c1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8c14c486b6_1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8c14c486b6_1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8c14c486b6_1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8dac6e98c1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8dac6e98c1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31250"/>
              </a:lnSpc>
              <a:spcBef>
                <a:spcPts val="0"/>
              </a:spcBef>
              <a:spcAft>
                <a:spcPts val="0"/>
              </a:spcAft>
              <a:buClr>
                <a:schemeClr val="dk1"/>
              </a:buClr>
              <a:buSzPts val="1100"/>
              <a:buFont typeface="Arial"/>
              <a:buNone/>
            </a:pPr>
            <a:r>
              <a:rPr b="1" lang="en-US">
                <a:solidFill>
                  <a:srgbClr val="3761A5"/>
                </a:solidFill>
                <a:highlight>
                  <a:srgbClr val="FFFFFF"/>
                </a:highlight>
                <a:latin typeface="Arial"/>
                <a:ea typeface="Arial"/>
                <a:cs typeface="Arial"/>
                <a:sym typeface="Arial"/>
              </a:rPr>
              <a:t>Climate justice and racial justice are global issues.</a:t>
            </a:r>
            <a:endParaRPr b="1">
              <a:solidFill>
                <a:srgbClr val="3761A5"/>
              </a:solidFill>
              <a:highlight>
                <a:srgbClr val="FFFFFF"/>
              </a:highlight>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https://climateanalytics.org/blog/2020/black-lives-matter-the-link-between-climate-change-and-racial-justice/</a:t>
            </a:r>
            <a:endParaRPr/>
          </a:p>
        </p:txBody>
      </p:sp>
      <p:sp>
        <p:nvSpPr>
          <p:cNvPr id="377" name="Google Shape;377;g8dac6e98c1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304800" lvl="0" marL="457200" rtl="0" algn="l">
              <a:lnSpc>
                <a:spcPct val="160000"/>
              </a:lnSpc>
              <a:spcBef>
                <a:spcPts val="0"/>
              </a:spcBef>
              <a:spcAft>
                <a:spcPts val="0"/>
              </a:spcAft>
              <a:buClr>
                <a:srgbClr val="414141"/>
              </a:buClr>
              <a:buSzPts val="1200"/>
              <a:buChar char="●"/>
            </a:pPr>
            <a:r>
              <a:rPr lang="en-US">
                <a:highlight>
                  <a:srgbClr val="FFFFFF"/>
                </a:highlight>
                <a:latin typeface="Arial"/>
                <a:ea typeface="Arial"/>
                <a:cs typeface="Arial"/>
                <a:sym typeface="Arial"/>
              </a:rPr>
              <a:t>As summed up by </a:t>
            </a:r>
            <a:r>
              <a:rPr lang="en-US" u="sng">
                <a:solidFill>
                  <a:srgbClr val="3761A5"/>
                </a:solidFill>
                <a:highlight>
                  <a:srgbClr val="FFFFFF"/>
                </a:highlight>
                <a:latin typeface="Arial"/>
                <a:ea typeface="Arial"/>
                <a:cs typeface="Arial"/>
                <a:sym typeface="Arial"/>
                <a:hlinkClick r:id="rId2"/>
              </a:rPr>
              <a:t>Patrisse Cullors and Nyeusi Nguvu</a:t>
            </a:r>
            <a:r>
              <a:rPr lang="en-US">
                <a:highlight>
                  <a:srgbClr val="FFFFFF"/>
                </a:highlight>
                <a:latin typeface="Arial"/>
                <a:ea typeface="Arial"/>
                <a:cs typeface="Arial"/>
                <a:sym typeface="Arial"/>
              </a:rPr>
              <a:t>, members of the Black Lives Matter movement, “Racism is endemic to global inequality. This means that those most affected – and killed – by climate change are Black and poor people”. It is for this reason that </a:t>
            </a:r>
            <a:r>
              <a:rPr lang="en-US" u="sng">
                <a:solidFill>
                  <a:srgbClr val="3761A5"/>
                </a:solidFill>
                <a:highlight>
                  <a:srgbClr val="FFFFFF"/>
                </a:highlight>
                <a:latin typeface="Arial"/>
                <a:ea typeface="Arial"/>
                <a:cs typeface="Arial"/>
                <a:sym typeface="Arial"/>
                <a:hlinkClick r:id="rId3"/>
              </a:rPr>
              <a:t>calls</a:t>
            </a:r>
            <a:r>
              <a:rPr lang="en-US">
                <a:highlight>
                  <a:srgbClr val="FFFFFF"/>
                </a:highlight>
                <a:latin typeface="Arial"/>
                <a:ea typeface="Arial"/>
                <a:cs typeface="Arial"/>
                <a:sym typeface="Arial"/>
              </a:rPr>
              <a:t> are now being made to centre racial equity and justice in seeking meaningful solutions for the climate crisis.</a:t>
            </a:r>
            <a:endParaRPr>
              <a:highlight>
                <a:srgbClr val="FFFFFF"/>
              </a:highlight>
              <a:latin typeface="Arial"/>
              <a:ea typeface="Arial"/>
              <a:cs typeface="Arial"/>
              <a:sym typeface="Arial"/>
            </a:endParaRPr>
          </a:p>
          <a:p>
            <a:pPr indent="0" lvl="0" marL="0" rtl="0" algn="l">
              <a:spcBef>
                <a:spcPts val="2200"/>
              </a:spcBef>
              <a:spcAft>
                <a:spcPts val="0"/>
              </a:spcAft>
              <a:buNone/>
            </a:pPr>
            <a:r>
              <a:rPr lang="en-US">
                <a:solidFill>
                  <a:srgbClr val="3F3F3F"/>
                </a:solidFill>
                <a:latin typeface="Arial"/>
                <a:ea typeface="Arial"/>
                <a:cs typeface="Arial"/>
                <a:sym typeface="Arial"/>
              </a:rPr>
              <a:t>We “other” in two ways</a:t>
            </a:r>
            <a:endParaRPr>
              <a:solidFill>
                <a:srgbClr val="3F3F3F"/>
              </a:solidFill>
              <a:latin typeface="Arial"/>
              <a:ea typeface="Arial"/>
              <a:cs typeface="Arial"/>
              <a:sym typeface="Arial"/>
            </a:endParaRPr>
          </a:p>
          <a:p>
            <a:pPr indent="0" lvl="0" marL="0" rtl="0" algn="l">
              <a:spcBef>
                <a:spcPts val="1000"/>
              </a:spcBef>
              <a:spcAft>
                <a:spcPts val="0"/>
              </a:spcAft>
              <a:buNone/>
            </a:pPr>
            <a:r>
              <a:t/>
            </a:r>
            <a:endParaRPr>
              <a:solidFill>
                <a:srgbClr val="3F3F3F"/>
              </a:solidFill>
              <a:latin typeface="Arial"/>
              <a:ea typeface="Arial"/>
              <a:cs typeface="Arial"/>
              <a:sym typeface="Arial"/>
            </a:endParaRPr>
          </a:p>
          <a:p>
            <a:pPr indent="0" lvl="0" marL="0" rtl="0" algn="l">
              <a:spcBef>
                <a:spcPts val="1000"/>
              </a:spcBef>
              <a:spcAft>
                <a:spcPts val="0"/>
              </a:spcAft>
              <a:buNone/>
            </a:pPr>
            <a:r>
              <a:rPr lang="en-US">
                <a:solidFill>
                  <a:srgbClr val="3F3F3F"/>
                </a:solidFill>
                <a:latin typeface="Arial"/>
                <a:ea typeface="Arial"/>
                <a:cs typeface="Arial"/>
                <a:sym typeface="Arial"/>
              </a:rPr>
              <a:t>From the natural world</a:t>
            </a:r>
            <a:endParaRPr>
              <a:solidFill>
                <a:srgbClr val="3F3F3F"/>
              </a:solidFill>
              <a:latin typeface="Arial"/>
              <a:ea typeface="Arial"/>
              <a:cs typeface="Arial"/>
              <a:sym typeface="Arial"/>
            </a:endParaRPr>
          </a:p>
          <a:p>
            <a:pPr indent="0" lvl="0" marL="0" rtl="0" algn="l">
              <a:spcBef>
                <a:spcPts val="1000"/>
              </a:spcBef>
              <a:spcAft>
                <a:spcPts val="0"/>
              </a:spcAft>
              <a:buNone/>
            </a:pPr>
            <a:r>
              <a:t/>
            </a:r>
            <a:endParaRPr>
              <a:solidFill>
                <a:srgbClr val="3F3F3F"/>
              </a:solidFill>
              <a:latin typeface="Arial"/>
              <a:ea typeface="Arial"/>
              <a:cs typeface="Arial"/>
              <a:sym typeface="Arial"/>
            </a:endParaRPr>
          </a:p>
          <a:p>
            <a:pPr indent="0" lvl="0" marL="0" rtl="0" algn="l">
              <a:spcBef>
                <a:spcPts val="1000"/>
              </a:spcBef>
              <a:spcAft>
                <a:spcPts val="0"/>
              </a:spcAft>
              <a:buNone/>
            </a:pPr>
            <a:r>
              <a:rPr lang="en-US">
                <a:solidFill>
                  <a:srgbClr val="3F3F3F"/>
                </a:solidFill>
                <a:latin typeface="Arial"/>
                <a:ea typeface="Arial"/>
                <a:cs typeface="Arial"/>
                <a:sym typeface="Arial"/>
              </a:rPr>
              <a:t>From each other</a:t>
            </a:r>
            <a:endParaRPr>
              <a:solidFill>
                <a:srgbClr val="3F3F3F"/>
              </a:solidFill>
              <a:latin typeface="Arial"/>
              <a:ea typeface="Arial"/>
              <a:cs typeface="Arial"/>
              <a:sym typeface="Arial"/>
            </a:endParaRPr>
          </a:p>
          <a:p>
            <a:pPr indent="0" lvl="0" marL="0" rtl="0" algn="l">
              <a:spcBef>
                <a:spcPts val="1000"/>
              </a:spcBef>
              <a:spcAft>
                <a:spcPts val="0"/>
              </a:spcAft>
              <a:buNone/>
            </a:pPr>
            <a:r>
              <a:t/>
            </a:r>
            <a:endParaRPr>
              <a:solidFill>
                <a:srgbClr val="3F3F3F"/>
              </a:solidFill>
              <a:latin typeface="Arial"/>
              <a:ea typeface="Arial"/>
              <a:cs typeface="Arial"/>
              <a:sym typeface="Arial"/>
            </a:endParaRPr>
          </a:p>
          <a:p>
            <a:pPr indent="0" lvl="0" marL="0" rtl="0" algn="l">
              <a:spcBef>
                <a:spcPts val="1000"/>
              </a:spcBef>
              <a:spcAft>
                <a:spcPts val="0"/>
              </a:spcAft>
              <a:buNone/>
            </a:pPr>
            <a:r>
              <a:rPr lang="en-US">
                <a:solidFill>
                  <a:srgbClr val="3F3F3F"/>
                </a:solidFill>
                <a:latin typeface="Arial"/>
                <a:ea typeface="Arial"/>
                <a:cs typeface="Arial"/>
                <a:sym typeface="Arial"/>
              </a:rPr>
              <a:t>Both can lead to catastrophic outcomes when we cannot see their collective impact and intersectionality</a:t>
            </a:r>
            <a:endParaRPr>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384" name="Google Shape;3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a:solidFill>
                  <a:srgbClr val="3F3F3F"/>
                </a:solidFill>
                <a:latin typeface="Arial"/>
                <a:ea typeface="Arial"/>
                <a:cs typeface="Arial"/>
                <a:sym typeface="Arial"/>
              </a:rPr>
              <a:t>In our story of us and them, we </a:t>
            </a:r>
            <a:r>
              <a:rPr lang="en-US">
                <a:solidFill>
                  <a:srgbClr val="3F3F3F"/>
                </a:solidFill>
                <a:latin typeface="Arial"/>
                <a:ea typeface="Arial"/>
                <a:cs typeface="Arial"/>
                <a:sym typeface="Arial"/>
              </a:rPr>
              <a:t> “other” in two ways</a:t>
            </a:r>
            <a:endParaRPr>
              <a:solidFill>
                <a:srgbClr val="3F3F3F"/>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lang="en-US">
                <a:solidFill>
                  <a:srgbClr val="3F3F3F"/>
                </a:solidFill>
                <a:latin typeface="Arial"/>
                <a:ea typeface="Arial"/>
                <a:cs typeface="Arial"/>
                <a:sym typeface="Arial"/>
              </a:rPr>
              <a:t>From each other</a:t>
            </a:r>
            <a:endParaRPr>
              <a:solidFill>
                <a:srgbClr val="3F3F3F"/>
              </a:solidFill>
              <a:latin typeface="Arial"/>
              <a:ea typeface="Arial"/>
              <a:cs typeface="Arial"/>
              <a:sym typeface="Arial"/>
            </a:endParaRPr>
          </a:p>
          <a:p>
            <a:pPr indent="0" lvl="0" marL="0" rtl="0" algn="l">
              <a:spcBef>
                <a:spcPts val="1000"/>
              </a:spcBef>
              <a:spcAft>
                <a:spcPts val="0"/>
              </a:spcAft>
              <a:buNone/>
            </a:pPr>
            <a:r>
              <a:t/>
            </a:r>
            <a:endParaRPr>
              <a:solidFill>
                <a:srgbClr val="3F3F3F"/>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a:solidFill>
                <a:srgbClr val="3F3F3F"/>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a:solidFill>
                <a:srgbClr val="3F3F3F"/>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a:solidFill>
                <a:srgbClr val="3F3F3F"/>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a:solidFill>
                <a:srgbClr val="3F3F3F"/>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lang="en-US">
                <a:solidFill>
                  <a:srgbClr val="3F3F3F"/>
                </a:solidFill>
                <a:latin typeface="Arial"/>
                <a:ea typeface="Arial"/>
                <a:cs typeface="Arial"/>
                <a:sym typeface="Arial"/>
              </a:rPr>
              <a:t>Both can lead to catastrophic outcomes when we cannot see their collective impact and intersectionality</a:t>
            </a:r>
            <a:endParaRPr>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91" name="Google Shape;39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8dac6e98c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8dac6e98c1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solidFill>
                  <a:srgbClr val="3F3F3F"/>
                </a:solidFill>
                <a:latin typeface="Arial"/>
                <a:ea typeface="Arial"/>
                <a:cs typeface="Arial"/>
                <a:sym typeface="Arial"/>
              </a:rPr>
              <a:t>From the natural world</a:t>
            </a:r>
            <a:endParaRPr>
              <a:solidFill>
                <a:srgbClr val="3F3F3F"/>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a:solidFill>
                <a:srgbClr val="3F3F3F"/>
              </a:solidFill>
              <a:latin typeface="Arial"/>
              <a:ea typeface="Arial"/>
              <a:cs typeface="Arial"/>
              <a:sym typeface="Arial"/>
            </a:endParaRPr>
          </a:p>
        </p:txBody>
      </p:sp>
      <p:sp>
        <p:nvSpPr>
          <p:cNvPr id="429" name="Google Shape;429;g8dac6e98c1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8c14c486b6_1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8c14c486b6_1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2020 IPCC from the UN states: </a:t>
            </a:r>
            <a:r>
              <a:rPr lang="en-US">
                <a:solidFill>
                  <a:srgbClr val="252F52"/>
                </a:solidFill>
                <a:highlight>
                  <a:srgbClr val="FFFFFF"/>
                </a:highlight>
                <a:latin typeface="Roboto"/>
                <a:ea typeface="Roboto"/>
                <a:cs typeface="Roboto"/>
                <a:sym typeface="Roboto"/>
              </a:rPr>
              <a:t>D.2.1. Climate change impacts and responses are closely linked to sustainable development which balances social well-being, economic prosperity and environmental protection. The United Nations Sustainable Development Goals (SDGs), adopted in 2015, provide an established framework for assessing the links between global warming of 1.5°C or 2°C and development goals that include poverty eradication, reducing inequalities, and climate action. (</a:t>
            </a:r>
            <a:r>
              <a:rPr i="1" lang="en-US">
                <a:solidFill>
                  <a:srgbClr val="252F52"/>
                </a:solidFill>
                <a:highlight>
                  <a:srgbClr val="FFFFFF"/>
                </a:highlight>
                <a:latin typeface="Roboto"/>
                <a:ea typeface="Roboto"/>
                <a:cs typeface="Roboto"/>
                <a:sym typeface="Roboto"/>
              </a:rPr>
              <a:t>high confidence</a:t>
            </a:r>
            <a:r>
              <a:rPr lang="en-US">
                <a:solidFill>
                  <a:srgbClr val="252F52"/>
                </a:solidFill>
                <a:highlight>
                  <a:srgbClr val="FFFFFF"/>
                </a:highlight>
                <a:latin typeface="Roboto"/>
                <a:ea typeface="Roboto"/>
                <a:cs typeface="Roboto"/>
                <a:sym typeface="Roboto"/>
              </a:rPr>
              <a:t>) {Cross-Chapter Box 4 in Chapter 1, 1.4, 5.1}</a:t>
            </a:r>
            <a:endParaRPr>
              <a:solidFill>
                <a:srgbClr val="252F52"/>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a:solidFill>
                  <a:srgbClr val="252F52"/>
                </a:solidFill>
                <a:highlight>
                  <a:srgbClr val="FFFFFF"/>
                </a:highlight>
                <a:latin typeface="Roboto"/>
                <a:ea typeface="Roboto"/>
                <a:cs typeface="Roboto"/>
                <a:sym typeface="Roboto"/>
              </a:rPr>
              <a:t>D.2.2. The consideration of ethics and equity can help address the uneven distribution of adverse impacts associated with 1.5°C and higher levels of global warming, as well as those from mitigation and adaptation, particularly for poor and disadvantaged populations, in all societies (</a:t>
            </a:r>
            <a:r>
              <a:rPr i="1" lang="en-US">
                <a:solidFill>
                  <a:srgbClr val="252F52"/>
                </a:solidFill>
                <a:highlight>
                  <a:srgbClr val="FFFFFF"/>
                </a:highlight>
                <a:latin typeface="Roboto"/>
                <a:ea typeface="Roboto"/>
                <a:cs typeface="Roboto"/>
                <a:sym typeface="Roboto"/>
              </a:rPr>
              <a:t>high confidence</a:t>
            </a:r>
            <a:r>
              <a:rPr lang="en-US">
                <a:solidFill>
                  <a:srgbClr val="252F52"/>
                </a:solidFill>
                <a:highlight>
                  <a:srgbClr val="FFFFFF"/>
                </a:highlight>
                <a:latin typeface="Roboto"/>
                <a:ea typeface="Roboto"/>
                <a:cs typeface="Roboto"/>
                <a:sym typeface="Roboto"/>
              </a:rPr>
              <a:t>). {1.1.1, 1.1.2, 1.4.3, 2.5.3, 3.4.10, 5.1, 5.2, 5.3. 5.4, Cross-Chapter Box 4 in Chapter 1, Cross-Chapter Boxes 6 and 8 in Chapter 3, and Cross-Chapter Box 12 in Chapter 5}</a:t>
            </a:r>
            <a:endParaRPr>
              <a:solidFill>
                <a:srgbClr val="252F52"/>
              </a:solidFill>
              <a:highlight>
                <a:srgbClr val="FFFFFF"/>
              </a:highlight>
              <a:latin typeface="Roboto"/>
              <a:ea typeface="Roboto"/>
              <a:cs typeface="Roboto"/>
              <a:sym typeface="Roboto"/>
            </a:endParaRPr>
          </a:p>
          <a:p>
            <a:pPr indent="0" lvl="0" marL="0" rtl="0" algn="l">
              <a:spcBef>
                <a:spcPts val="1800"/>
              </a:spcBef>
              <a:spcAft>
                <a:spcPts val="0"/>
              </a:spcAft>
              <a:buNone/>
            </a:pPr>
            <a:r>
              <a:rPr lang="en-US">
                <a:solidFill>
                  <a:srgbClr val="252F52"/>
                </a:solidFill>
                <a:highlight>
                  <a:srgbClr val="FFFFFF"/>
                </a:highlight>
                <a:latin typeface="Roboto"/>
                <a:ea typeface="Roboto"/>
                <a:cs typeface="Roboto"/>
                <a:sym typeface="Roboto"/>
              </a:rPr>
              <a:t>D.3.1. Adaptation options that reduce the vulnerability of human and natural systems have many synergies with sustainable development, if well managed, such as ensuring food and water security, reducing disaster risks, improving health conditions, maintaining ecosystem services and reducing poverty and inequality (</a:t>
            </a:r>
            <a:r>
              <a:rPr i="1" lang="en-US">
                <a:solidFill>
                  <a:srgbClr val="252F52"/>
                </a:solidFill>
                <a:highlight>
                  <a:srgbClr val="FFFFFF"/>
                </a:highlight>
                <a:latin typeface="Roboto"/>
                <a:ea typeface="Roboto"/>
                <a:cs typeface="Roboto"/>
                <a:sym typeface="Roboto"/>
              </a:rPr>
              <a:t>high confidence</a:t>
            </a:r>
            <a:r>
              <a:rPr lang="en-US">
                <a:solidFill>
                  <a:srgbClr val="252F52"/>
                </a:solidFill>
                <a:highlight>
                  <a:srgbClr val="FFFFFF"/>
                </a:highlight>
                <a:latin typeface="Roboto"/>
                <a:ea typeface="Roboto"/>
                <a:cs typeface="Roboto"/>
                <a:sym typeface="Roboto"/>
              </a:rPr>
              <a:t>). Increasing investment in physical and social infrastructure is a key enabling condition to enhance the resilience and the adaptive capacities of societies. </a:t>
            </a:r>
            <a:endParaRPr>
              <a:solidFill>
                <a:srgbClr val="252F52"/>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52F52"/>
              </a:solidFill>
              <a:highlight>
                <a:srgbClr val="FFFFFF"/>
              </a:highlight>
              <a:latin typeface="Roboto"/>
              <a:ea typeface="Roboto"/>
              <a:cs typeface="Roboto"/>
              <a:sym typeface="Roboto"/>
            </a:endParaRPr>
          </a:p>
          <a:p>
            <a:pPr indent="0" lvl="0" marL="0" rtl="0" algn="l">
              <a:spcBef>
                <a:spcPts val="0"/>
              </a:spcBef>
              <a:spcAft>
                <a:spcPts val="0"/>
              </a:spcAft>
              <a:buNone/>
            </a:pPr>
            <a:r>
              <a:rPr lang="en-US">
                <a:solidFill>
                  <a:srgbClr val="252F52"/>
                </a:solidFill>
                <a:highlight>
                  <a:srgbClr val="FFFFFF"/>
                </a:highlight>
                <a:latin typeface="Roboto"/>
                <a:ea typeface="Roboto"/>
                <a:cs typeface="Roboto"/>
                <a:sym typeface="Roboto"/>
              </a:rPr>
              <a:t>D.3.2. Adaptation to 1.5°C global warming can also result in trade-offs or maladaptations with adverse impacts for sustainable development. For example, if poorly designed or implemented, adaptation projects in a range of sectors can increase greenhouse gas emissions and water use, increase gender and social inequality, undermine health conditions, and encroach on natural ecosystems (</a:t>
            </a:r>
            <a:r>
              <a:rPr i="1" lang="en-US">
                <a:solidFill>
                  <a:srgbClr val="252F52"/>
                </a:solidFill>
                <a:highlight>
                  <a:srgbClr val="FFFFFF"/>
                </a:highlight>
                <a:latin typeface="Roboto"/>
                <a:ea typeface="Roboto"/>
                <a:cs typeface="Roboto"/>
                <a:sym typeface="Roboto"/>
              </a:rPr>
              <a:t>high confidence</a:t>
            </a:r>
            <a:r>
              <a:rPr lang="en-US">
                <a:solidFill>
                  <a:srgbClr val="252F52"/>
                </a:solidFill>
                <a:highlight>
                  <a:srgbClr val="FFFFFF"/>
                </a:highlight>
                <a:latin typeface="Roboto"/>
                <a:ea typeface="Roboto"/>
                <a:cs typeface="Roboto"/>
                <a:sym typeface="Roboto"/>
              </a:rPr>
              <a:t>). These trade-offs can be reduced by adaptations that include attention to poverty and sustainable development</a:t>
            </a:r>
            <a:endParaRPr>
              <a:solidFill>
                <a:srgbClr val="252F52"/>
              </a:solidFill>
              <a:highlight>
                <a:srgbClr val="FFFFFF"/>
              </a:highlight>
              <a:latin typeface="Roboto"/>
              <a:ea typeface="Roboto"/>
              <a:cs typeface="Roboto"/>
              <a:sym typeface="Roboto"/>
            </a:endParaRPr>
          </a:p>
        </p:txBody>
      </p:sp>
      <p:sp>
        <p:nvSpPr>
          <p:cNvPr id="438" name="Google Shape;438;g8c14c486b6_1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is where targeted othering can be helpful - how do we capitalize on our diversity to share resources, and to send help where it is most needed, to identify who can help us when we need etc.</a:t>
            </a:r>
            <a:endParaRPr/>
          </a:p>
        </p:txBody>
      </p:sp>
      <p:sp>
        <p:nvSpPr>
          <p:cNvPr id="446" name="Google Shape;44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We are the beginning of CBS – and now it’s time to move on – it is the end of the beginning of our organization</a:t>
            </a:r>
            <a:endParaRPr>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What will we do next?</a:t>
            </a:r>
            <a:endParaRPr>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What will we leave behind?</a:t>
            </a:r>
            <a:endParaRPr>
              <a:latin typeface="Arial"/>
              <a:ea typeface="Arial"/>
              <a:cs typeface="Arial"/>
              <a:sym typeface="Arial"/>
            </a:endParaRPr>
          </a:p>
          <a:p>
            <a:pPr indent="0" lvl="0" marL="0" rtl="0" algn="l">
              <a:spcBef>
                <a:spcPts val="0"/>
              </a:spcBef>
              <a:spcAft>
                <a:spcPts val="0"/>
              </a:spcAft>
              <a:buNone/>
            </a:pPr>
            <a:r>
              <a:t/>
            </a:r>
            <a:endParaRPr/>
          </a:p>
        </p:txBody>
      </p:sp>
      <p:sp>
        <p:nvSpPr>
          <p:cNvPr id="483" name="Google Shape;4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8dac6e98c1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8dac6e98c1_0_4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8dac6e98c1_0_4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8dac6e98c1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8dac6e98c1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8dac6e98c1_0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8dac6e98c1_0_229:notes"/>
          <p:cNvSpPr/>
          <p:nvPr>
            <p:ph idx="2" type="sldImg"/>
          </p:nvPr>
        </p:nvSpPr>
        <p:spPr>
          <a:xfrm>
            <a:off x="91278"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8dac6e98c1_0_229: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7" name="Google Shape;547;g8dac6e98c1_0_229:notes"/>
          <p:cNvSpPr txBox="1"/>
          <p:nvPr>
            <p:ph idx="12" type="sldNum"/>
          </p:nvPr>
        </p:nvSpPr>
        <p:spPr>
          <a:xfrm>
            <a:off x="3884613" y="8685224"/>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8dac6e98c1_0_387:notes"/>
          <p:cNvSpPr/>
          <p:nvPr>
            <p:ph idx="2" type="sldImg"/>
          </p:nvPr>
        </p:nvSpPr>
        <p:spPr>
          <a:xfrm>
            <a:off x="91278"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8dac6e98c1_0_387: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WORKSHOP ACTIVITY 2</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we have created a bit of space, we have shifted our perspective, it might be easier to  identify an ‘adaptive challenge’.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200"/>
              <a:buFont typeface="Calibri"/>
              <a:buNone/>
            </a:pPr>
            <a:r>
              <a:rPr lang="en-US"/>
              <a:t>Remember that an adaptive challenge is ‘a challenge for which there is no ready-made technical answer (mechanistic view of the world doesn’t always work)’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It is a challenge  requires the gap between values, beliefs, attitudes and behaviours to be addressed </a:t>
            </a:r>
            <a:endParaRPr/>
          </a:p>
          <a:p>
            <a:pPr indent="0" lvl="0" marL="0" rtl="0" algn="l">
              <a:lnSpc>
                <a:spcPct val="100000"/>
              </a:lnSpc>
              <a:spcBef>
                <a:spcPts val="0"/>
              </a:spcBef>
              <a:spcAft>
                <a:spcPts val="0"/>
              </a:spcAft>
              <a:buClr>
                <a:schemeClr val="dk1"/>
              </a:buClr>
              <a:buSzPts val="1200"/>
              <a:buFont typeface="Calibri"/>
              <a:buNone/>
            </a:pPr>
            <a:r>
              <a:rPr lang="en-US"/>
              <a:t>We have outlined just some of ours – us v them, using up our resources, overconsumption without regeneration and conservation</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I would invite you to </a:t>
            </a:r>
            <a:r>
              <a:rPr lang="en-US" sz="1200">
                <a:solidFill>
                  <a:schemeClr val="dk1"/>
                </a:solidFill>
                <a:latin typeface="Calibri"/>
                <a:ea typeface="Calibri"/>
                <a:cs typeface="Calibri"/>
                <a:sym typeface="Calibri"/>
              </a:rPr>
              <a:t>consider an adaptive challenge in your work that requires people to shift their ideas or behaviour. In our experience people are usually quite clear about what the challenges are. If not though, here are some ideas ....</a:t>
            </a:r>
            <a:endParaRPr/>
          </a:p>
        </p:txBody>
      </p:sp>
      <p:sp>
        <p:nvSpPr>
          <p:cNvPr id="554" name="Google Shape;554;g8dac6e98c1_0_387:notes"/>
          <p:cNvSpPr txBox="1"/>
          <p:nvPr>
            <p:ph idx="12" type="sldNum"/>
          </p:nvPr>
        </p:nvSpPr>
        <p:spPr>
          <a:xfrm>
            <a:off x="3884613" y="8685224"/>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8dac6e98c1_0_393:notes"/>
          <p:cNvSpPr/>
          <p:nvPr>
            <p:ph idx="2" type="sldImg"/>
          </p:nvPr>
        </p:nvSpPr>
        <p:spPr>
          <a:xfrm>
            <a:off x="91278"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8dac6e98c1_0_393: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sz="1110">
                <a:solidFill>
                  <a:schemeClr val="dk1"/>
                </a:solidFill>
                <a:latin typeface="Calibri"/>
                <a:ea typeface="Calibri"/>
                <a:cs typeface="Calibri"/>
                <a:sym typeface="Calibri"/>
              </a:rPr>
              <a:t>We suggest you start by compiling a list of challenges you are facing. We define what the problem is, and if there is a technical, or mechanical solutions, then remove that challenge, which leaves the adaptive. </a:t>
            </a:r>
            <a:endParaRPr/>
          </a:p>
        </p:txBody>
      </p:sp>
      <p:sp>
        <p:nvSpPr>
          <p:cNvPr id="561" name="Google Shape;561;g8dac6e98c1_0_393:notes"/>
          <p:cNvSpPr txBox="1"/>
          <p:nvPr>
            <p:ph idx="12" type="sldNum"/>
          </p:nvPr>
        </p:nvSpPr>
        <p:spPr>
          <a:xfrm>
            <a:off x="3884613" y="8685224"/>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8dac6e98c1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8dac6e98c1_0_5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8dac6e98c1_0_5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solidFill>
                  <a:srgbClr val="168DBA"/>
                </a:solidFill>
                <a:latin typeface="Century Gothic"/>
                <a:ea typeface="Century Gothic"/>
                <a:cs typeface="Century Gothic"/>
                <a:sym typeface="Century Gothic"/>
              </a:rPr>
              <a:t>What is the story the world is trying to tell us?</a:t>
            </a:r>
            <a:endParaRPr>
              <a:solidFill>
                <a:srgbClr val="168DBA"/>
              </a:solidFill>
              <a:latin typeface="Century Gothic"/>
              <a:ea typeface="Century Gothic"/>
              <a:cs typeface="Century Gothic"/>
              <a:sym typeface="Century Gothic"/>
            </a:endParaRPr>
          </a:p>
          <a:p>
            <a:pPr indent="0" lvl="0" marL="0" rtl="0" algn="l">
              <a:spcBef>
                <a:spcPts val="0"/>
              </a:spcBef>
              <a:spcAft>
                <a:spcPts val="0"/>
              </a:spcAft>
              <a:buClr>
                <a:srgbClr val="168DBA"/>
              </a:buClr>
              <a:buSzPts val="3600"/>
              <a:buFont typeface="Century Gothic"/>
              <a:buNone/>
            </a:pPr>
            <a:r>
              <a:t/>
            </a:r>
            <a:endParaRPr>
              <a:solidFill>
                <a:srgbClr val="168DBA"/>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US"/>
              <a:t>“Story is a population level reinforcer” Starting with failure. story of opting out – no climate ride.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is it the world is trying to tell us?</a:t>
            </a:r>
            <a:endParaRPr/>
          </a:p>
          <a:p>
            <a:pPr indent="0" lvl="0" marL="0" rtl="0" algn="l">
              <a:spcBef>
                <a:spcPts val="0"/>
              </a:spcBef>
              <a:spcAft>
                <a:spcPts val="0"/>
              </a:spcAft>
              <a:buNone/>
            </a:pPr>
            <a:r>
              <a:t/>
            </a:r>
            <a:endParaRPr/>
          </a:p>
        </p:txBody>
      </p:sp>
      <p:sp>
        <p:nvSpPr>
          <p:cNvPr id="234" name="Google Shape;23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8dac6e98c1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8dac6e98c1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Prosocial behavior (Wilson, 2009) – “I think it is important to help other people” and “I am sensitive to the needs and feelings of others” – this predicted differences in how they would solve problems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Kids low on prosociality experienced more stressful events</a:t>
            </a:r>
            <a:endParaRPr/>
          </a:p>
        </p:txBody>
      </p:sp>
      <p:sp>
        <p:nvSpPr>
          <p:cNvPr id="601" name="Google Shape;60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8dac6e98c1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8dac6e98c1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g8dac6e98c1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8dac6e98c1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8dac6e98c1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8dac6e98c1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Our languaging ability – our ability to tell stories – allowed us to plan ahead; to organize hunts; to avoid danger; to travel to resource rich environments; to create cultures that regulated the behavior of groups; to categorize into “us” and “them; ”to outwit our competitors – which, in Harari’s view, were other humans.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Yet we have allowed our language to divide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8" name="Google Shape;24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8dac6e98c1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8dac6e98c1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60000"/>
              </a:lnSpc>
              <a:spcBef>
                <a:spcPts val="0"/>
              </a:spcBef>
              <a:spcAft>
                <a:spcPts val="0"/>
              </a:spcAft>
              <a:buNone/>
            </a:pPr>
            <a:r>
              <a:rPr lang="en-US" sz="1150">
                <a:solidFill>
                  <a:srgbClr val="222222"/>
                </a:solidFill>
                <a:highlight>
                  <a:srgbClr val="FFFFFF"/>
                </a:highlight>
                <a:latin typeface="Arial"/>
                <a:ea typeface="Arial"/>
                <a:cs typeface="Arial"/>
                <a:sym typeface="Arial"/>
              </a:rPr>
              <a:t>Effects of our overconsumption on biodiversity?</a:t>
            </a:r>
            <a:endParaRPr sz="1150">
              <a:solidFill>
                <a:srgbClr val="222222"/>
              </a:solidFill>
              <a:highlight>
                <a:srgbClr val="FFFFFF"/>
              </a:highlight>
              <a:latin typeface="Arial"/>
              <a:ea typeface="Arial"/>
              <a:cs typeface="Arial"/>
              <a:sym typeface="Arial"/>
            </a:endParaRPr>
          </a:p>
          <a:p>
            <a:pPr indent="0" lvl="0" marL="0" rtl="0" algn="l">
              <a:lnSpc>
                <a:spcPct val="160000"/>
              </a:lnSpc>
              <a:spcBef>
                <a:spcPts val="1100"/>
              </a:spcBef>
              <a:spcAft>
                <a:spcPts val="0"/>
              </a:spcAft>
              <a:buClr>
                <a:schemeClr val="dk1"/>
              </a:buClr>
              <a:buSzPts val="1100"/>
              <a:buFont typeface="Arial"/>
              <a:buNone/>
            </a:pPr>
            <a:r>
              <a:rPr lang="en-US" sz="1150">
                <a:solidFill>
                  <a:srgbClr val="222222"/>
                </a:solidFill>
                <a:highlight>
                  <a:srgbClr val="FFFFFF"/>
                </a:highlight>
                <a:latin typeface="Arial"/>
                <a:ea typeface="Arial"/>
                <a:cs typeface="Arial"/>
                <a:sym typeface="Arial"/>
              </a:rPr>
              <a:t>If you were alive in the year 1970, more than one in four birds in the U.S. and Canada has disappeared within your lifetime.</a:t>
            </a:r>
            <a:endParaRPr sz="1150">
              <a:solidFill>
                <a:srgbClr val="222222"/>
              </a:solidFill>
              <a:highlight>
                <a:srgbClr val="FFFFFF"/>
              </a:highlight>
              <a:latin typeface="Arial"/>
              <a:ea typeface="Arial"/>
              <a:cs typeface="Arial"/>
              <a:sym typeface="Arial"/>
            </a:endParaRPr>
          </a:p>
          <a:p>
            <a:pPr indent="0" lvl="0" marL="0" rtl="0" algn="l">
              <a:lnSpc>
                <a:spcPct val="160000"/>
              </a:lnSpc>
              <a:spcBef>
                <a:spcPts val="1100"/>
              </a:spcBef>
              <a:spcAft>
                <a:spcPts val="0"/>
              </a:spcAft>
              <a:buNone/>
            </a:pPr>
            <a:r>
              <a:rPr lang="en-US" sz="1150">
                <a:solidFill>
                  <a:srgbClr val="222222"/>
                </a:solidFill>
                <a:highlight>
                  <a:srgbClr val="FFFFFF"/>
                </a:highlight>
                <a:latin typeface="Arial"/>
                <a:ea typeface="Arial"/>
                <a:cs typeface="Arial"/>
                <a:sym typeface="Arial"/>
              </a:rPr>
              <a:t>According to research published online in September by the </a:t>
            </a:r>
            <a:r>
              <a:rPr lang="en-US" sz="1150" u="sng">
                <a:solidFill>
                  <a:srgbClr val="587624"/>
                </a:solidFill>
                <a:highlight>
                  <a:srgbClr val="FFFFFF"/>
                </a:highlight>
                <a:latin typeface="Arial"/>
                <a:ea typeface="Arial"/>
                <a:cs typeface="Arial"/>
                <a:sym typeface="Arial"/>
                <a:hlinkClick r:id="rId2"/>
              </a:rPr>
              <a:t>journal Science</a:t>
            </a:r>
            <a:r>
              <a:rPr lang="en-US" sz="1150">
                <a:solidFill>
                  <a:srgbClr val="222222"/>
                </a:solidFill>
                <a:highlight>
                  <a:srgbClr val="FFFFFF"/>
                </a:highlight>
                <a:latin typeface="Arial"/>
                <a:ea typeface="Arial"/>
                <a:cs typeface="Arial"/>
                <a:sym typeface="Arial"/>
              </a:rPr>
              <a:t>, wild bird populations in the continental U.S. and Canada have declined by almost 30% since 1970.</a:t>
            </a:r>
            <a:endParaRPr sz="1150">
              <a:solidFill>
                <a:srgbClr val="222222"/>
              </a:solidFill>
              <a:highlight>
                <a:srgbClr val="FFFFFF"/>
              </a:highlight>
              <a:latin typeface="Arial"/>
              <a:ea typeface="Arial"/>
              <a:cs typeface="Arial"/>
              <a:sym typeface="Arial"/>
            </a:endParaRPr>
          </a:p>
          <a:p>
            <a:pPr indent="0" lvl="0" marL="0" rtl="0" algn="l">
              <a:lnSpc>
                <a:spcPct val="115000"/>
              </a:lnSpc>
              <a:spcBef>
                <a:spcPts val="1100"/>
              </a:spcBef>
              <a:spcAft>
                <a:spcPts val="0"/>
              </a:spcAft>
              <a:buNone/>
            </a:pPr>
            <a:r>
              <a:rPr lang="en-US" sz="1300">
                <a:solidFill>
                  <a:srgbClr val="121212"/>
                </a:solidFill>
                <a:highlight>
                  <a:srgbClr val="FFFFFF"/>
                </a:highlight>
                <a:latin typeface="Georgia"/>
                <a:ea typeface="Georgia"/>
                <a:cs typeface="Georgia"/>
                <a:sym typeface="Georgia"/>
              </a:rPr>
              <a:t>More than 40% of insect species are declining and a third are endangered, the analysis found. The rate of extinction is eight times faster than that of mammals, birds and reptiles. The total mass of insects is falling by a precipitous 2.5% a year, according to the best data available, suggesting they could vanish within a century.</a:t>
            </a:r>
            <a:endParaRPr sz="1300">
              <a:solidFill>
                <a:srgbClr val="121212"/>
              </a:solidFill>
              <a:highlight>
                <a:srgbClr val="FFFFFF"/>
              </a:highlight>
              <a:latin typeface="Georgia"/>
              <a:ea typeface="Georgia"/>
              <a:cs typeface="Georgia"/>
              <a:sym typeface="Georgia"/>
            </a:endParaRPr>
          </a:p>
          <a:p>
            <a:pPr indent="0" lvl="0" marL="0" rtl="0" algn="l">
              <a:lnSpc>
                <a:spcPct val="115000"/>
              </a:lnSpc>
              <a:spcBef>
                <a:spcPts val="1200"/>
              </a:spcBef>
              <a:spcAft>
                <a:spcPts val="0"/>
              </a:spcAft>
              <a:buNone/>
            </a:pPr>
            <a:r>
              <a:rPr lang="en-US" sz="1300">
                <a:solidFill>
                  <a:srgbClr val="121212"/>
                </a:solidFill>
                <a:highlight>
                  <a:srgbClr val="FFFFFF"/>
                </a:highlight>
                <a:latin typeface="Georgia"/>
                <a:ea typeface="Georgia"/>
                <a:cs typeface="Georgia"/>
                <a:sym typeface="Georgia"/>
              </a:rPr>
              <a:t>The planet is at the </a:t>
            </a:r>
            <a:r>
              <a:rPr lang="en-US" sz="1300" u="sng">
                <a:solidFill>
                  <a:srgbClr val="AB0613"/>
                </a:solidFill>
                <a:highlight>
                  <a:srgbClr val="FFFFFF"/>
                </a:highlight>
                <a:latin typeface="Georgia"/>
                <a:ea typeface="Georgia"/>
                <a:cs typeface="Georgia"/>
                <a:sym typeface="Georgia"/>
                <a:hlinkClick r:id="rId3"/>
              </a:rPr>
              <a:t>start of a sixth mass extinction</a:t>
            </a:r>
            <a:r>
              <a:rPr lang="en-US" sz="1300">
                <a:solidFill>
                  <a:srgbClr val="121212"/>
                </a:solidFill>
                <a:highlight>
                  <a:srgbClr val="FFFFFF"/>
                </a:highlight>
                <a:latin typeface="Georgia"/>
                <a:ea typeface="Georgia"/>
                <a:cs typeface="Georgia"/>
                <a:sym typeface="Georgia"/>
              </a:rPr>
              <a:t> in its history, with </a:t>
            </a:r>
            <a:r>
              <a:rPr lang="en-US" sz="1300" u="sng">
                <a:solidFill>
                  <a:srgbClr val="AB0613"/>
                </a:solidFill>
                <a:highlight>
                  <a:srgbClr val="FFFFFF"/>
                </a:highlight>
                <a:latin typeface="Georgia"/>
                <a:ea typeface="Georgia"/>
                <a:cs typeface="Georgia"/>
                <a:sym typeface="Georgia"/>
                <a:hlinkClick r:id="rId4"/>
              </a:rPr>
              <a:t>huge losses already reported in larger animals</a:t>
            </a:r>
            <a:r>
              <a:rPr lang="en-US" sz="1300">
                <a:solidFill>
                  <a:srgbClr val="121212"/>
                </a:solidFill>
                <a:highlight>
                  <a:srgbClr val="FFFFFF"/>
                </a:highlight>
                <a:latin typeface="Georgia"/>
                <a:ea typeface="Georgia"/>
                <a:cs typeface="Georgia"/>
                <a:sym typeface="Georgia"/>
              </a:rPr>
              <a:t> that are easier to study. But insects are by far the most varied and abundant animals, </a:t>
            </a:r>
            <a:r>
              <a:rPr lang="en-US" sz="1300" u="sng">
                <a:solidFill>
                  <a:srgbClr val="AB0613"/>
                </a:solidFill>
                <a:highlight>
                  <a:srgbClr val="FFFFFF"/>
                </a:highlight>
                <a:latin typeface="Georgia"/>
                <a:ea typeface="Georgia"/>
                <a:cs typeface="Georgia"/>
                <a:sym typeface="Georgia"/>
                <a:hlinkClick r:id="rId5"/>
              </a:rPr>
              <a:t>outweighing humanity by 17 times</a:t>
            </a:r>
            <a:r>
              <a:rPr lang="en-US" sz="1300">
                <a:solidFill>
                  <a:srgbClr val="121212"/>
                </a:solidFill>
                <a:highlight>
                  <a:srgbClr val="FFFFFF"/>
                </a:highlight>
                <a:latin typeface="Georgia"/>
                <a:ea typeface="Georgia"/>
                <a:cs typeface="Georgia"/>
                <a:sym typeface="Georgia"/>
              </a:rPr>
              <a:t>. They are “essential” for the proper functioning of all ecosystems, the researchers say, as food for other creatures, pollinators and recyclers of nutrients.</a:t>
            </a:r>
            <a:endParaRPr sz="1300">
              <a:solidFill>
                <a:srgbClr val="121212"/>
              </a:solidFill>
              <a:highlight>
                <a:srgbClr val="FFFFFF"/>
              </a:highlight>
              <a:latin typeface="Georgia"/>
              <a:ea typeface="Georgia"/>
              <a:cs typeface="Georgia"/>
              <a:sym typeface="Georgia"/>
            </a:endParaRPr>
          </a:p>
          <a:p>
            <a:pPr indent="0" lvl="0" marL="0" rtl="0" algn="l">
              <a:lnSpc>
                <a:spcPct val="160000"/>
              </a:lnSpc>
              <a:spcBef>
                <a:spcPts val="1200"/>
              </a:spcBef>
              <a:spcAft>
                <a:spcPts val="0"/>
              </a:spcAft>
              <a:buClr>
                <a:schemeClr val="dk1"/>
              </a:buClr>
              <a:buSzPts val="1100"/>
              <a:buFont typeface="Arial"/>
              <a:buNone/>
            </a:pPr>
            <a:r>
              <a:t/>
            </a:r>
            <a:endParaRPr sz="1150">
              <a:solidFill>
                <a:srgbClr val="222222"/>
              </a:solidFill>
              <a:highlight>
                <a:srgbClr val="FFFFFF"/>
              </a:highlight>
              <a:latin typeface="Arial"/>
              <a:ea typeface="Arial"/>
              <a:cs typeface="Arial"/>
              <a:sym typeface="Arial"/>
            </a:endParaRPr>
          </a:p>
          <a:p>
            <a:pPr indent="0" lvl="0" marL="0" rtl="0" algn="l">
              <a:spcBef>
                <a:spcPts val="1100"/>
              </a:spcBef>
              <a:spcAft>
                <a:spcPts val="0"/>
              </a:spcAft>
              <a:buNone/>
            </a:pPr>
            <a:r>
              <a:t/>
            </a:r>
            <a:endParaRPr/>
          </a:p>
        </p:txBody>
      </p:sp>
      <p:sp>
        <p:nvSpPr>
          <p:cNvPr id="302" name="Google Shape;302;g8dac6e98c1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323850" lvl="0" marL="342900" rtl="0" algn="l">
              <a:spcBef>
                <a:spcPts val="0"/>
              </a:spcBef>
              <a:spcAft>
                <a:spcPts val="0"/>
              </a:spcAft>
              <a:buClr>
                <a:schemeClr val="accent1"/>
              </a:buClr>
              <a:buSzPts val="1500"/>
              <a:buFont typeface="Noto Sans Symbols"/>
              <a:buChar char="🠶"/>
            </a:pPr>
            <a:r>
              <a:rPr lang="en-US" sz="1500">
                <a:solidFill>
                  <a:srgbClr val="3F3F3F"/>
                </a:solidFill>
                <a:latin typeface="Century Gothic"/>
                <a:ea typeface="Century Gothic"/>
                <a:cs typeface="Century Gothic"/>
                <a:sym typeface="Century Gothic"/>
              </a:rPr>
              <a:t>NASA has reported that c</a:t>
            </a:r>
            <a:r>
              <a:rPr lang="en-US" sz="1500">
                <a:solidFill>
                  <a:srgbClr val="3F3F3F"/>
                </a:solidFill>
                <a:latin typeface="Century Gothic"/>
                <a:ea typeface="Century Gothic"/>
                <a:cs typeface="Century Gothic"/>
                <a:sym typeface="Century Gothic"/>
              </a:rPr>
              <a:t>arbon dioxide concentrations are 4012ppm, and rising</a:t>
            </a:r>
            <a:endParaRPr sz="1500">
              <a:solidFill>
                <a:srgbClr val="3F3F3F"/>
              </a:solidFill>
              <a:latin typeface="Century Gothic"/>
              <a:ea typeface="Century Gothic"/>
              <a:cs typeface="Century Gothic"/>
              <a:sym typeface="Century Gothic"/>
            </a:endParaRPr>
          </a:p>
          <a:p>
            <a:pPr indent="-323850" lvl="0" marL="342900" rtl="0" algn="l">
              <a:spcBef>
                <a:spcPts val="1000"/>
              </a:spcBef>
              <a:spcAft>
                <a:spcPts val="0"/>
              </a:spcAft>
              <a:buClr>
                <a:schemeClr val="accent1"/>
              </a:buClr>
              <a:buSzPts val="1500"/>
              <a:buFont typeface="Noto Sans Symbols"/>
              <a:buChar char="🠶"/>
            </a:pPr>
            <a:r>
              <a:rPr lang="en-US" sz="1500">
                <a:solidFill>
                  <a:srgbClr val="3F3F3F"/>
                </a:solidFill>
                <a:latin typeface="Century Gothic"/>
                <a:ea typeface="Century Gothic"/>
                <a:cs typeface="Century Gothic"/>
                <a:sym typeface="Century Gothic"/>
              </a:rPr>
              <a:t>2016 was the warmest year on record</a:t>
            </a:r>
            <a:endParaRPr sz="1500">
              <a:solidFill>
                <a:srgbClr val="3F3F3F"/>
              </a:solidFill>
              <a:latin typeface="Century Gothic"/>
              <a:ea typeface="Century Gothic"/>
              <a:cs typeface="Century Gothic"/>
              <a:sym typeface="Century Gothic"/>
            </a:endParaRPr>
          </a:p>
          <a:p>
            <a:pPr indent="-298450" lvl="0" marL="342900" rtl="0" algn="l">
              <a:lnSpc>
                <a:spcPct val="115000"/>
              </a:lnSpc>
              <a:spcBef>
                <a:spcPts val="0"/>
              </a:spcBef>
              <a:spcAft>
                <a:spcPts val="0"/>
              </a:spcAft>
              <a:buClr>
                <a:srgbClr val="4472C4"/>
              </a:buClr>
              <a:buSzPts val="1100"/>
              <a:buFont typeface="Arial"/>
              <a:buChar char="🠶"/>
            </a:pPr>
            <a:r>
              <a:rPr lang="en-US">
                <a:solidFill>
                  <a:srgbClr val="3F3F3F"/>
                </a:solidFill>
                <a:latin typeface="Arial"/>
                <a:ea typeface="Arial"/>
                <a:cs typeface="Arial"/>
                <a:sym typeface="Arial"/>
              </a:rPr>
              <a:t>Carbon dioxide concentrations are 412ppm, and rising; 2016 hottest year on record’</a:t>
            </a:r>
            <a:endParaRPr>
              <a:solidFill>
                <a:srgbClr val="3F3F3F"/>
              </a:solidFill>
              <a:latin typeface="Arial"/>
              <a:ea typeface="Arial"/>
              <a:cs typeface="Arial"/>
              <a:sym typeface="Arial"/>
            </a:endParaRPr>
          </a:p>
          <a:p>
            <a:pPr indent="0" lvl="0" marL="0" rtl="0" algn="l">
              <a:lnSpc>
                <a:spcPct val="115000"/>
              </a:lnSpc>
              <a:spcBef>
                <a:spcPts val="1200"/>
              </a:spcBef>
              <a:spcAft>
                <a:spcPts val="0"/>
              </a:spcAft>
              <a:buNone/>
            </a:pPr>
            <a:r>
              <a:rPr lang="en-US">
                <a:solidFill>
                  <a:srgbClr val="4472C4"/>
                </a:solidFill>
                <a:latin typeface="Arial"/>
                <a:ea typeface="Arial"/>
                <a:cs typeface="Arial"/>
                <a:sym typeface="Arial"/>
              </a:rPr>
              <a:t> </a:t>
            </a:r>
            <a:endParaRPr>
              <a:solidFill>
                <a:srgbClr val="4472C4"/>
              </a:solidFill>
              <a:latin typeface="Arial"/>
              <a:ea typeface="Arial"/>
              <a:cs typeface="Arial"/>
              <a:sym typeface="Arial"/>
            </a:endParaRPr>
          </a:p>
          <a:p>
            <a:pPr indent="0" lvl="0" marL="457200" rtl="0" algn="l">
              <a:lnSpc>
                <a:spcPct val="115000"/>
              </a:lnSpc>
              <a:spcBef>
                <a:spcPts val="1200"/>
              </a:spcBef>
              <a:spcAft>
                <a:spcPts val="0"/>
              </a:spcAft>
              <a:buNone/>
            </a:pPr>
            <a:r>
              <a:rPr lang="en-US" sz="1350">
                <a:solidFill>
                  <a:srgbClr val="4C4E4D"/>
                </a:solidFill>
                <a:highlight>
                  <a:srgbClr val="FFFFFF"/>
                </a:highlight>
                <a:latin typeface="Arial"/>
                <a:ea typeface="Arial"/>
                <a:cs typeface="Arial"/>
                <a:sym typeface="Arial"/>
              </a:rPr>
              <a:t>The UN’s climate science body, the </a:t>
            </a:r>
            <a:r>
              <a:rPr b="1" lang="en-US" sz="1350" u="sng">
                <a:solidFill>
                  <a:srgbClr val="333333"/>
                </a:solidFill>
                <a:highlight>
                  <a:srgbClr val="FFFFFF"/>
                </a:highlight>
                <a:latin typeface="Arial"/>
                <a:ea typeface="Arial"/>
                <a:cs typeface="Arial"/>
                <a:sym typeface="Arial"/>
                <a:hlinkClick r:id="rId2"/>
              </a:rPr>
              <a:t>Intergovernmental Panel on Climate Change</a:t>
            </a:r>
            <a:r>
              <a:rPr lang="en-US" sz="1100">
                <a:latin typeface="Arial"/>
                <a:ea typeface="Arial"/>
                <a:cs typeface="Arial"/>
                <a:sym typeface="Arial"/>
              </a:rPr>
              <a:t> </a:t>
            </a:r>
            <a:r>
              <a:rPr lang="en-US" sz="1350">
                <a:solidFill>
                  <a:srgbClr val="4C4E4D"/>
                </a:solidFill>
                <a:highlight>
                  <a:srgbClr val="FFFFFF"/>
                </a:highlight>
                <a:latin typeface="Arial"/>
                <a:ea typeface="Arial"/>
                <a:cs typeface="Arial"/>
                <a:sym typeface="Arial"/>
              </a:rPr>
              <a:t>reported that the current trajectory puts the world’s emissions to overshoot the 2030 target for 1.5 degrees Celsius by 38 percent. The current pace of emissions would lead to as much as 3.2 degrees Celsius (5.7 degrees Fahrenheit) of warming by 2100. This would be a world where millions more people would have to abandon coastal areas due to rising sea levels and vastly more dangerous periods of extreme heat.</a:t>
            </a:r>
            <a:endParaRPr sz="1350">
              <a:solidFill>
                <a:srgbClr val="4C4E4D"/>
              </a:solidFill>
              <a:highlight>
                <a:srgbClr val="FFFFFF"/>
              </a:highlight>
              <a:latin typeface="Arial"/>
              <a:ea typeface="Arial"/>
              <a:cs typeface="Arial"/>
              <a:sym typeface="Arial"/>
            </a:endParaRPr>
          </a:p>
          <a:p>
            <a:pPr indent="0" lvl="0" marL="457200" rtl="0" algn="l">
              <a:lnSpc>
                <a:spcPct val="115000"/>
              </a:lnSpc>
              <a:spcBef>
                <a:spcPts val="1400"/>
              </a:spcBef>
              <a:spcAft>
                <a:spcPts val="0"/>
              </a:spcAft>
              <a:buNone/>
            </a:pPr>
            <a:r>
              <a:rPr lang="en-US" sz="1350">
                <a:solidFill>
                  <a:srgbClr val="4C4E4D"/>
                </a:solidFill>
                <a:highlight>
                  <a:srgbClr val="FFFFFF"/>
                </a:highlight>
                <a:latin typeface="Arial"/>
                <a:ea typeface="Arial"/>
                <a:cs typeface="Arial"/>
                <a:sym typeface="Arial"/>
              </a:rPr>
              <a:t>At the same time, the IPCC has also warned that the changes in the climate already underway are leading to unprecedented and irreversible shifts in</a:t>
            </a:r>
            <a:r>
              <a:rPr lang="en-US" sz="1350">
                <a:solidFill>
                  <a:srgbClr val="4C4E4D"/>
                </a:solidFill>
                <a:highlight>
                  <a:srgbClr val="FFFFFF"/>
                </a:highlight>
                <a:uFill>
                  <a:noFill/>
                </a:uFill>
                <a:latin typeface="Arial"/>
                <a:ea typeface="Arial"/>
                <a:cs typeface="Arial"/>
                <a:sym typeface="Arial"/>
                <a:hlinkClick r:id="rId3"/>
              </a:rPr>
              <a:t> </a:t>
            </a:r>
            <a:r>
              <a:rPr lang="en-US" sz="1350" u="sng">
                <a:solidFill>
                  <a:srgbClr val="4F7177"/>
                </a:solidFill>
                <a:highlight>
                  <a:srgbClr val="FFFFFF"/>
                </a:highlight>
                <a:latin typeface="Arial"/>
                <a:ea typeface="Arial"/>
                <a:cs typeface="Arial"/>
                <a:sym typeface="Arial"/>
                <a:hlinkClick r:id="rId4"/>
              </a:rPr>
              <a:t>lands</a:t>
            </a:r>
            <a:r>
              <a:rPr lang="en-US" sz="1350">
                <a:solidFill>
                  <a:srgbClr val="4C4E4D"/>
                </a:solidFill>
                <a:highlight>
                  <a:srgbClr val="FFFFFF"/>
                </a:highlight>
                <a:latin typeface="Arial"/>
                <a:ea typeface="Arial"/>
                <a:cs typeface="Arial"/>
                <a:sym typeface="Arial"/>
              </a:rPr>
              <a:t>,</a:t>
            </a:r>
            <a:r>
              <a:rPr lang="en-US" sz="1350">
                <a:solidFill>
                  <a:srgbClr val="4C4E4D"/>
                </a:solidFill>
                <a:highlight>
                  <a:srgbClr val="FFFFFF"/>
                </a:highlight>
                <a:uFill>
                  <a:noFill/>
                </a:uFill>
                <a:latin typeface="Arial"/>
                <a:ea typeface="Arial"/>
                <a:cs typeface="Arial"/>
                <a:sym typeface="Arial"/>
                <a:hlinkClick r:id="rId5"/>
              </a:rPr>
              <a:t> </a:t>
            </a:r>
            <a:r>
              <a:rPr lang="en-US" sz="1350" u="sng">
                <a:solidFill>
                  <a:srgbClr val="4F7177"/>
                </a:solidFill>
                <a:highlight>
                  <a:srgbClr val="FFFFFF"/>
                </a:highlight>
                <a:latin typeface="Arial"/>
                <a:ea typeface="Arial"/>
                <a:cs typeface="Arial"/>
                <a:sym typeface="Arial"/>
                <a:hlinkClick r:id="rId6"/>
              </a:rPr>
              <a:t>oceans</a:t>
            </a:r>
            <a:r>
              <a:rPr lang="en-US" sz="1350">
                <a:solidFill>
                  <a:srgbClr val="4C4E4D"/>
                </a:solidFill>
                <a:highlight>
                  <a:srgbClr val="FFFFFF"/>
                </a:highlight>
                <a:latin typeface="Arial"/>
                <a:ea typeface="Arial"/>
                <a:cs typeface="Arial"/>
                <a:sym typeface="Arial"/>
              </a:rPr>
              <a:t>, and the frozen parts of the planet, making them hostile to life.</a:t>
            </a:r>
            <a:endParaRPr sz="1350">
              <a:solidFill>
                <a:srgbClr val="4C4E4D"/>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None/>
            </a:pPr>
            <a:r>
              <a:rPr lang="en-US">
                <a:solidFill>
                  <a:srgbClr val="4472C4"/>
                </a:solidFill>
                <a:latin typeface="Arial"/>
                <a:ea typeface="Arial"/>
                <a:cs typeface="Arial"/>
                <a:sym typeface="Arial"/>
              </a:rPr>
              <a:t> </a:t>
            </a:r>
            <a:endParaRPr>
              <a:solidFill>
                <a:srgbClr val="4472C4"/>
              </a:solidFill>
              <a:latin typeface="Arial"/>
              <a:ea typeface="Arial"/>
              <a:cs typeface="Arial"/>
              <a:sym typeface="Arial"/>
            </a:endParaRPr>
          </a:p>
          <a:p>
            <a:pPr indent="0" lvl="0" marL="342900" rtl="0" algn="l">
              <a:lnSpc>
                <a:spcPct val="115000"/>
              </a:lnSpc>
              <a:spcBef>
                <a:spcPts val="0"/>
              </a:spcBef>
              <a:spcAft>
                <a:spcPts val="0"/>
              </a:spcAft>
              <a:buNone/>
            </a:pPr>
            <a:r>
              <a:t/>
            </a:r>
            <a:endParaRPr sz="1350">
              <a:solidFill>
                <a:srgbClr val="4C4E4D"/>
              </a:solidFill>
              <a:highlight>
                <a:srgbClr val="FFFFFF"/>
              </a:highlight>
              <a:latin typeface="Arial"/>
              <a:ea typeface="Arial"/>
              <a:cs typeface="Arial"/>
              <a:sym typeface="Arial"/>
            </a:endParaRPr>
          </a:p>
          <a:p>
            <a:pPr indent="0" lvl="0" marL="342900" rtl="0" algn="l">
              <a:spcBef>
                <a:spcPts val="1400"/>
              </a:spcBef>
              <a:spcAft>
                <a:spcPts val="0"/>
              </a:spcAft>
              <a:buNone/>
            </a:pPr>
            <a:r>
              <a:t/>
            </a:r>
            <a:endParaRPr sz="1500">
              <a:solidFill>
                <a:srgbClr val="3F3F3F"/>
              </a:solidFill>
              <a:latin typeface="Century Gothic"/>
              <a:ea typeface="Century Gothic"/>
              <a:cs typeface="Century Gothic"/>
              <a:sym typeface="Century Gothic"/>
            </a:endParaRPr>
          </a:p>
        </p:txBody>
      </p:sp>
      <p:sp>
        <p:nvSpPr>
          <p:cNvPr id="310" name="Google Shape;31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4472C4"/>
              </a:buClr>
              <a:buSzPts val="1100"/>
              <a:buAutoNum type="arabicPeriod"/>
            </a:pPr>
            <a:r>
              <a:rPr lang="en-US">
                <a:solidFill>
                  <a:srgbClr val="333333"/>
                </a:solidFill>
                <a:highlight>
                  <a:srgbClr val="FFFFFF"/>
                </a:highlight>
                <a:latin typeface="Arial"/>
                <a:ea typeface="Arial"/>
                <a:cs typeface="Arial"/>
                <a:sym typeface="Arial"/>
              </a:rPr>
              <a:t>NASA also found that 2010-2019 was the hottest decade ever recorded.</a:t>
            </a:r>
            <a:endParaRPr>
              <a:solidFill>
                <a:srgbClr val="333333"/>
              </a:solidFill>
              <a:highlight>
                <a:srgbClr val="FFFFFF"/>
              </a:highlight>
              <a:latin typeface="Arial"/>
              <a:ea typeface="Arial"/>
              <a:cs typeface="Arial"/>
              <a:sym typeface="Arial"/>
            </a:endParaRPr>
          </a:p>
          <a:p>
            <a:pPr indent="0" lvl="0" marL="457200" rtl="0" algn="l">
              <a:lnSpc>
                <a:spcPct val="115000"/>
              </a:lnSpc>
              <a:spcBef>
                <a:spcPts val="1200"/>
              </a:spcBef>
              <a:spcAft>
                <a:spcPts val="0"/>
              </a:spcAft>
              <a:buNone/>
            </a:pPr>
            <a:r>
              <a:rPr lang="en-US">
                <a:solidFill>
                  <a:srgbClr val="333333"/>
                </a:solidFill>
                <a:highlight>
                  <a:srgbClr val="FFFFFF"/>
                </a:highlight>
                <a:latin typeface="Arial"/>
                <a:ea typeface="Arial"/>
                <a:cs typeface="Arial"/>
                <a:sym typeface="Arial"/>
              </a:rPr>
              <a:t>Parts of central Europe, Asia, Australia, southern Africa (including the island of Madagascar), New Zealand, Alaska, Mexico and eastern South America had record-high average land temperatures in 2019.</a:t>
            </a:r>
            <a:endParaRPr>
              <a:solidFill>
                <a:srgbClr val="333333"/>
              </a:solidFill>
              <a:highlight>
                <a:srgbClr val="FFFFFF"/>
              </a:highlight>
              <a:latin typeface="Arial"/>
              <a:ea typeface="Arial"/>
              <a:cs typeface="Arial"/>
              <a:sym typeface="Arial"/>
            </a:endParaRPr>
          </a:p>
          <a:p>
            <a:pPr indent="0" lvl="0" marL="457200" rtl="0" algn="l">
              <a:lnSpc>
                <a:spcPct val="115000"/>
              </a:lnSpc>
              <a:spcBef>
                <a:spcPts val="1000"/>
              </a:spcBef>
              <a:spcAft>
                <a:spcPts val="0"/>
              </a:spcAft>
              <a:buClr>
                <a:schemeClr val="dk1"/>
              </a:buClr>
              <a:buSzPts val="1100"/>
              <a:buFont typeface="Arial"/>
              <a:buNone/>
            </a:pPr>
            <a:r>
              <a:t/>
            </a:r>
            <a:endParaRPr>
              <a:solidFill>
                <a:srgbClr val="333333"/>
              </a:solidFill>
              <a:highlight>
                <a:srgbClr val="FFFFFF"/>
              </a:highlight>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rPr lang="en-US">
                <a:solidFill>
                  <a:srgbClr val="333333"/>
                </a:solidFill>
                <a:highlight>
                  <a:srgbClr val="FFFFFF"/>
                </a:highlight>
                <a:latin typeface="Arial"/>
                <a:ea typeface="Arial"/>
                <a:cs typeface="Arial"/>
                <a:sym typeface="Arial"/>
              </a:rPr>
              <a:t>Both the Arctic and Antarctic oceans recorded their second-smallest average annual sea-ice coverage during the 1979–2019 period of record.</a:t>
            </a:r>
            <a:endParaRPr>
              <a:solidFill>
                <a:srgbClr val="333333"/>
              </a:solidFill>
              <a:highlight>
                <a:srgbClr val="FFFFFF"/>
              </a:highlight>
              <a:latin typeface="Arial"/>
              <a:ea typeface="Arial"/>
              <a:cs typeface="Arial"/>
              <a:sym typeface="Arial"/>
            </a:endParaRPr>
          </a:p>
          <a:p>
            <a:pPr indent="0" lvl="0" marL="0" rtl="0" algn="l">
              <a:spcBef>
                <a:spcPts val="1200"/>
              </a:spcBef>
              <a:spcAft>
                <a:spcPts val="0"/>
              </a:spcAft>
              <a:buNone/>
            </a:pPr>
            <a:r>
              <a:t/>
            </a:r>
            <a:endParaRPr/>
          </a:p>
        </p:txBody>
      </p:sp>
      <p:sp>
        <p:nvSpPr>
          <p:cNvPr id="317" name="Google Shape;3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2" name="Shape 42"/>
        <p:cNvGrpSpPr/>
        <p:nvPr/>
      </p:nvGrpSpPr>
      <p:grpSpPr>
        <a:xfrm>
          <a:off x="0" y="0"/>
          <a:ext cx="0" cy="0"/>
          <a:chOff x="0" y="0"/>
          <a:chExt cx="0" cy="0"/>
        </a:xfrm>
      </p:grpSpPr>
      <p:sp>
        <p:nvSpPr>
          <p:cNvPr id="43" name="Google Shape;43;p2"/>
          <p:cNvSpPr txBox="1"/>
          <p:nvPr>
            <p:ph type="ctrTitle"/>
          </p:nvPr>
        </p:nvSpPr>
        <p:spPr>
          <a:xfrm>
            <a:off x="2589213" y="2514600"/>
            <a:ext cx="8915400" cy="2262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168DBA"/>
              </a:buClr>
              <a:buSzPts val="5400"/>
              <a:buFont typeface="Century Gothic"/>
              <a:buNone/>
              <a:defRPr sz="5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 name="Google Shape;44;p2"/>
          <p:cNvSpPr txBox="1"/>
          <p:nvPr>
            <p:ph idx="1" type="subTitle"/>
          </p:nvPr>
        </p:nvSpPr>
        <p:spPr>
          <a:xfrm>
            <a:off x="2589213" y="4777379"/>
            <a:ext cx="8915400" cy="1126200"/>
          </a:xfrm>
          <a:prstGeom prst="rect">
            <a:avLst/>
          </a:prstGeom>
          <a:noFill/>
          <a:ln>
            <a:noFill/>
          </a:ln>
        </p:spPr>
        <p:txBody>
          <a:bodyPr anchorCtr="0" anchor="t" bIns="45700" lIns="91425" spcFirstLastPara="1" rIns="91425" wrap="square" tIns="45700">
            <a:noAutofit/>
          </a:bodyPr>
          <a:lstStyle>
            <a:lvl1pPr lvl="0" rtl="0" algn="l">
              <a:spcBef>
                <a:spcPts val="1000"/>
              </a:spcBef>
              <a:spcAft>
                <a:spcPts val="0"/>
              </a:spcAft>
              <a:buSzPts val="1800"/>
              <a:buNone/>
              <a:defRPr>
                <a:solidFill>
                  <a:srgbClr val="595959"/>
                </a:solidFill>
              </a:defRPr>
            </a:lvl1pPr>
            <a:lvl2pPr lvl="1" rtl="0" algn="ctr">
              <a:spcBef>
                <a:spcPts val="1000"/>
              </a:spcBef>
              <a:spcAft>
                <a:spcPts val="0"/>
              </a:spcAft>
              <a:buSzPts val="1600"/>
              <a:buNone/>
              <a:defRPr>
                <a:solidFill>
                  <a:srgbClr val="888888"/>
                </a:solidFill>
              </a:defRPr>
            </a:lvl2pPr>
            <a:lvl3pPr lvl="2" rtl="0" algn="ctr">
              <a:spcBef>
                <a:spcPts val="1000"/>
              </a:spcBef>
              <a:spcAft>
                <a:spcPts val="0"/>
              </a:spcAft>
              <a:buSzPts val="1400"/>
              <a:buNone/>
              <a:defRPr>
                <a:solidFill>
                  <a:srgbClr val="888888"/>
                </a:solidFill>
              </a:defRPr>
            </a:lvl3pPr>
            <a:lvl4pPr lvl="3" rtl="0" algn="ctr">
              <a:spcBef>
                <a:spcPts val="1000"/>
              </a:spcBef>
              <a:spcAft>
                <a:spcPts val="0"/>
              </a:spcAft>
              <a:buSzPts val="1200"/>
              <a:buNone/>
              <a:defRPr>
                <a:solidFill>
                  <a:srgbClr val="888888"/>
                </a:solidFill>
              </a:defRPr>
            </a:lvl4pPr>
            <a:lvl5pPr lvl="4" rtl="0" algn="ctr">
              <a:spcBef>
                <a:spcPts val="1000"/>
              </a:spcBef>
              <a:spcAft>
                <a:spcPts val="0"/>
              </a:spcAft>
              <a:buSzPts val="1200"/>
              <a:buNone/>
              <a:defRPr>
                <a:solidFill>
                  <a:srgbClr val="888888"/>
                </a:solidFill>
              </a:defRPr>
            </a:lvl5pPr>
            <a:lvl6pPr lvl="5" rtl="0" algn="ctr">
              <a:spcBef>
                <a:spcPts val="1000"/>
              </a:spcBef>
              <a:spcAft>
                <a:spcPts val="0"/>
              </a:spcAft>
              <a:buSzPts val="1200"/>
              <a:buNone/>
              <a:defRPr>
                <a:solidFill>
                  <a:srgbClr val="888888"/>
                </a:solidFill>
              </a:defRPr>
            </a:lvl6pPr>
            <a:lvl7pPr lvl="6" rtl="0" algn="ctr">
              <a:spcBef>
                <a:spcPts val="1000"/>
              </a:spcBef>
              <a:spcAft>
                <a:spcPts val="0"/>
              </a:spcAft>
              <a:buSzPts val="1200"/>
              <a:buNone/>
              <a:defRPr>
                <a:solidFill>
                  <a:srgbClr val="888888"/>
                </a:solidFill>
              </a:defRPr>
            </a:lvl7pPr>
            <a:lvl8pPr lvl="7" rtl="0" algn="ctr">
              <a:spcBef>
                <a:spcPts val="1000"/>
              </a:spcBef>
              <a:spcAft>
                <a:spcPts val="0"/>
              </a:spcAft>
              <a:buSzPts val="1200"/>
              <a:buNone/>
              <a:defRPr>
                <a:solidFill>
                  <a:srgbClr val="888888"/>
                </a:solidFill>
              </a:defRPr>
            </a:lvl8pPr>
            <a:lvl9pPr lvl="8" rtl="0" algn="ctr">
              <a:spcBef>
                <a:spcPts val="1000"/>
              </a:spcBef>
              <a:spcAft>
                <a:spcPts val="0"/>
              </a:spcAft>
              <a:buSzPts val="1200"/>
              <a:buNone/>
              <a:defRPr>
                <a:solidFill>
                  <a:srgbClr val="888888"/>
                </a:solidFill>
              </a:defRPr>
            </a:lvl9pPr>
          </a:lstStyle>
          <a:p/>
        </p:txBody>
      </p:sp>
      <p:sp>
        <p:nvSpPr>
          <p:cNvPr id="45" name="Google Shape;45;p2"/>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 name="Google Shape;46;p2"/>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 name="Google Shape;47;p2"/>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txBox="1"/>
          <p:nvPr>
            <p:ph idx="12" type="sldNum"/>
          </p:nvPr>
        </p:nvSpPr>
        <p:spPr>
          <a:xfrm>
            <a:off x="531812" y="4529540"/>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108" name="Shape 108"/>
        <p:cNvGrpSpPr/>
        <p:nvPr/>
      </p:nvGrpSpPr>
      <p:grpSpPr>
        <a:xfrm>
          <a:off x="0" y="0"/>
          <a:ext cx="0" cy="0"/>
          <a:chOff x="0" y="0"/>
          <a:chExt cx="0" cy="0"/>
        </a:xfrm>
      </p:grpSpPr>
      <p:sp>
        <p:nvSpPr>
          <p:cNvPr id="109" name="Google Shape;109;p11"/>
          <p:cNvSpPr txBox="1"/>
          <p:nvPr>
            <p:ph type="title"/>
          </p:nvPr>
        </p:nvSpPr>
        <p:spPr>
          <a:xfrm>
            <a:off x="2589212" y="609600"/>
            <a:ext cx="8915400" cy="3117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168DBA"/>
              </a:buClr>
              <a:buSzPts val="4800"/>
              <a:buFont typeface="Century Gothic"/>
              <a:buNone/>
              <a:defRPr b="0" sz="48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p11"/>
          <p:cNvSpPr txBox="1"/>
          <p:nvPr>
            <p:ph idx="1" type="body"/>
          </p:nvPr>
        </p:nvSpPr>
        <p:spPr>
          <a:xfrm>
            <a:off x="2589212" y="4354046"/>
            <a:ext cx="8915400" cy="1555800"/>
          </a:xfrm>
          <a:prstGeom prst="rect">
            <a:avLst/>
          </a:prstGeom>
          <a:noFill/>
          <a:ln>
            <a:noFill/>
          </a:ln>
        </p:spPr>
        <p:txBody>
          <a:bodyPr anchorCtr="0" anchor="ctr" bIns="45700" lIns="91425" spcFirstLastPara="1" rIns="91425" wrap="square" tIns="45700">
            <a:noAutofit/>
          </a:bodyPr>
          <a:lstStyle>
            <a:lvl1pPr indent="-228600" lvl="0" marL="457200" rtl="0" algn="l">
              <a:spcBef>
                <a:spcPts val="1000"/>
              </a:spcBef>
              <a:spcAft>
                <a:spcPts val="0"/>
              </a:spcAft>
              <a:buSzPts val="1800"/>
              <a:buNone/>
              <a:defRPr sz="1800">
                <a:solidFill>
                  <a:srgbClr val="595959"/>
                </a:solidFill>
              </a:defRPr>
            </a:lvl1pPr>
            <a:lvl2pPr indent="-228600" lvl="1" marL="914400" rtl="0" algn="l">
              <a:spcBef>
                <a:spcPts val="1000"/>
              </a:spcBef>
              <a:spcAft>
                <a:spcPts val="0"/>
              </a:spcAft>
              <a:buSzPts val="1800"/>
              <a:buNone/>
              <a:defRPr sz="1800">
                <a:solidFill>
                  <a:srgbClr val="888888"/>
                </a:solidFill>
              </a:defRPr>
            </a:lvl2pPr>
            <a:lvl3pPr indent="-228600" lvl="2" marL="1371600" rtl="0" algn="l">
              <a:spcBef>
                <a:spcPts val="1000"/>
              </a:spcBef>
              <a:spcAft>
                <a:spcPts val="0"/>
              </a:spcAft>
              <a:buSzPts val="1600"/>
              <a:buNone/>
              <a:defRPr sz="1600">
                <a:solidFill>
                  <a:srgbClr val="888888"/>
                </a:solidFill>
              </a:defRPr>
            </a:lvl3pPr>
            <a:lvl4pPr indent="-228600" lvl="3" marL="1828800" rtl="0" algn="l">
              <a:spcBef>
                <a:spcPts val="1000"/>
              </a:spcBef>
              <a:spcAft>
                <a:spcPts val="0"/>
              </a:spcAft>
              <a:buSzPts val="1400"/>
              <a:buNone/>
              <a:defRPr sz="1400">
                <a:solidFill>
                  <a:srgbClr val="888888"/>
                </a:solidFill>
              </a:defRPr>
            </a:lvl4pPr>
            <a:lvl5pPr indent="-228600" lvl="4" marL="2286000" rtl="0" algn="l">
              <a:spcBef>
                <a:spcPts val="1000"/>
              </a:spcBef>
              <a:spcAft>
                <a:spcPts val="0"/>
              </a:spcAft>
              <a:buSzPts val="1400"/>
              <a:buNone/>
              <a:defRPr sz="1400">
                <a:solidFill>
                  <a:srgbClr val="888888"/>
                </a:solidFill>
              </a:defRPr>
            </a:lvl5pPr>
            <a:lvl6pPr indent="-228600" lvl="5" marL="2743200" rtl="0" algn="l">
              <a:spcBef>
                <a:spcPts val="1000"/>
              </a:spcBef>
              <a:spcAft>
                <a:spcPts val="0"/>
              </a:spcAft>
              <a:buSzPts val="1400"/>
              <a:buNone/>
              <a:defRPr sz="1400">
                <a:solidFill>
                  <a:srgbClr val="888888"/>
                </a:solidFill>
              </a:defRPr>
            </a:lvl6pPr>
            <a:lvl7pPr indent="-228600" lvl="6" marL="3200400" rtl="0" algn="l">
              <a:spcBef>
                <a:spcPts val="1000"/>
              </a:spcBef>
              <a:spcAft>
                <a:spcPts val="0"/>
              </a:spcAft>
              <a:buSzPts val="1400"/>
              <a:buNone/>
              <a:defRPr sz="1400">
                <a:solidFill>
                  <a:srgbClr val="888888"/>
                </a:solidFill>
              </a:defRPr>
            </a:lvl7pPr>
            <a:lvl8pPr indent="-228600" lvl="7" marL="3657600" rtl="0" algn="l">
              <a:spcBef>
                <a:spcPts val="1000"/>
              </a:spcBef>
              <a:spcAft>
                <a:spcPts val="0"/>
              </a:spcAft>
              <a:buSzPts val="1400"/>
              <a:buNone/>
              <a:defRPr sz="1400">
                <a:solidFill>
                  <a:srgbClr val="888888"/>
                </a:solidFill>
              </a:defRPr>
            </a:lvl8pPr>
            <a:lvl9pPr indent="-228600" lvl="8" marL="4114800" rtl="0" algn="l">
              <a:spcBef>
                <a:spcPts val="1000"/>
              </a:spcBef>
              <a:spcAft>
                <a:spcPts val="0"/>
              </a:spcAft>
              <a:buSzPts val="1400"/>
              <a:buNone/>
              <a:defRPr sz="1400">
                <a:solidFill>
                  <a:srgbClr val="888888"/>
                </a:solidFill>
              </a:defRPr>
            </a:lvl9pPr>
          </a:lstStyle>
          <a:p/>
        </p:txBody>
      </p:sp>
      <p:sp>
        <p:nvSpPr>
          <p:cNvPr id="111" name="Google Shape;111;p11"/>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11"/>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1"/>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15" name="Shape 115"/>
        <p:cNvGrpSpPr/>
        <p:nvPr/>
      </p:nvGrpSpPr>
      <p:grpSpPr>
        <a:xfrm>
          <a:off x="0" y="0"/>
          <a:ext cx="0" cy="0"/>
          <a:chOff x="0" y="0"/>
          <a:chExt cx="0" cy="0"/>
        </a:xfrm>
      </p:grpSpPr>
      <p:sp>
        <p:nvSpPr>
          <p:cNvPr id="116" name="Google Shape;116;p12"/>
          <p:cNvSpPr txBox="1"/>
          <p:nvPr>
            <p:ph type="title"/>
          </p:nvPr>
        </p:nvSpPr>
        <p:spPr>
          <a:xfrm>
            <a:off x="2849949" y="609600"/>
            <a:ext cx="8394000" cy="2895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168DBA"/>
              </a:buClr>
              <a:buSzPts val="4800"/>
              <a:buFont typeface="Century Gothic"/>
              <a:buNone/>
              <a:defRPr b="0" sz="48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12"/>
          <p:cNvSpPr txBox="1"/>
          <p:nvPr>
            <p:ph idx="1" type="body"/>
          </p:nvPr>
        </p:nvSpPr>
        <p:spPr>
          <a:xfrm>
            <a:off x="3275012" y="3505200"/>
            <a:ext cx="7536600" cy="381000"/>
          </a:xfrm>
          <a:prstGeom prst="rect">
            <a:avLst/>
          </a:prstGeom>
          <a:noFill/>
          <a:ln>
            <a:noFill/>
          </a:ln>
        </p:spPr>
        <p:txBody>
          <a:bodyPr anchorCtr="0" anchor="ctr" bIns="45700" lIns="91425" spcFirstLastPara="1" rIns="91425" wrap="square" tIns="45700">
            <a:noAutofit/>
          </a:bodyPr>
          <a:lstStyle>
            <a:lvl1pPr indent="-228600" lvl="0" marL="457200" rtl="0" algn="l">
              <a:spcBef>
                <a:spcPts val="1000"/>
              </a:spcBef>
              <a:spcAft>
                <a:spcPts val="0"/>
              </a:spcAft>
              <a:buSzPts val="1600"/>
              <a:buFont typeface="Century Gothic"/>
              <a:buNone/>
              <a:defRPr sz="1600">
                <a:solidFill>
                  <a:srgbClr val="7F7F7F"/>
                </a:solidFill>
              </a:defRPr>
            </a:lvl1pPr>
            <a:lvl2pPr indent="-228600" lvl="1" marL="914400" rtl="0" algn="l">
              <a:spcBef>
                <a:spcPts val="1000"/>
              </a:spcBef>
              <a:spcAft>
                <a:spcPts val="0"/>
              </a:spcAft>
              <a:buSzPts val="1600"/>
              <a:buFont typeface="Century Gothic"/>
              <a:buNone/>
              <a:defRPr/>
            </a:lvl2pPr>
            <a:lvl3pPr indent="-228600" lvl="2" marL="1371600" rtl="0" algn="l">
              <a:spcBef>
                <a:spcPts val="1000"/>
              </a:spcBef>
              <a:spcAft>
                <a:spcPts val="0"/>
              </a:spcAft>
              <a:buSzPts val="1400"/>
              <a:buFont typeface="Century Gothic"/>
              <a:buNone/>
              <a:defRPr/>
            </a:lvl3pPr>
            <a:lvl4pPr indent="-228600" lvl="3" marL="1828800" rtl="0" algn="l">
              <a:spcBef>
                <a:spcPts val="1000"/>
              </a:spcBef>
              <a:spcAft>
                <a:spcPts val="0"/>
              </a:spcAft>
              <a:buSzPts val="1200"/>
              <a:buFont typeface="Century Gothic"/>
              <a:buNone/>
              <a:defRPr/>
            </a:lvl4pPr>
            <a:lvl5pPr indent="-228600" lvl="4" marL="2286000" rtl="0" algn="l">
              <a:spcBef>
                <a:spcPts val="1000"/>
              </a:spcBef>
              <a:spcAft>
                <a:spcPts val="0"/>
              </a:spcAft>
              <a:buSzPts val="1200"/>
              <a:buFont typeface="Century Gothic"/>
              <a:buNone/>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18" name="Google Shape;118;p12"/>
          <p:cNvSpPr txBox="1"/>
          <p:nvPr>
            <p:ph idx="2" type="body"/>
          </p:nvPr>
        </p:nvSpPr>
        <p:spPr>
          <a:xfrm>
            <a:off x="2589212" y="4354046"/>
            <a:ext cx="8915400" cy="1555800"/>
          </a:xfrm>
          <a:prstGeom prst="rect">
            <a:avLst/>
          </a:prstGeom>
          <a:noFill/>
          <a:ln>
            <a:noFill/>
          </a:ln>
        </p:spPr>
        <p:txBody>
          <a:bodyPr anchorCtr="0" anchor="ctr" bIns="45700" lIns="91425" spcFirstLastPara="1" rIns="91425" wrap="square" tIns="45700">
            <a:noAutofit/>
          </a:bodyPr>
          <a:lstStyle>
            <a:lvl1pPr indent="-228600" lvl="0" marL="457200" rtl="0" algn="l">
              <a:spcBef>
                <a:spcPts val="1000"/>
              </a:spcBef>
              <a:spcAft>
                <a:spcPts val="0"/>
              </a:spcAft>
              <a:buSzPts val="1800"/>
              <a:buNone/>
              <a:defRPr sz="1800">
                <a:solidFill>
                  <a:srgbClr val="595959"/>
                </a:solidFill>
              </a:defRPr>
            </a:lvl1pPr>
            <a:lvl2pPr indent="-228600" lvl="1" marL="914400" rtl="0" algn="l">
              <a:spcBef>
                <a:spcPts val="1000"/>
              </a:spcBef>
              <a:spcAft>
                <a:spcPts val="0"/>
              </a:spcAft>
              <a:buSzPts val="1800"/>
              <a:buNone/>
              <a:defRPr sz="1800">
                <a:solidFill>
                  <a:srgbClr val="888888"/>
                </a:solidFill>
              </a:defRPr>
            </a:lvl2pPr>
            <a:lvl3pPr indent="-228600" lvl="2" marL="1371600" rtl="0" algn="l">
              <a:spcBef>
                <a:spcPts val="1000"/>
              </a:spcBef>
              <a:spcAft>
                <a:spcPts val="0"/>
              </a:spcAft>
              <a:buSzPts val="1600"/>
              <a:buNone/>
              <a:defRPr sz="1600">
                <a:solidFill>
                  <a:srgbClr val="888888"/>
                </a:solidFill>
              </a:defRPr>
            </a:lvl3pPr>
            <a:lvl4pPr indent="-228600" lvl="3" marL="1828800" rtl="0" algn="l">
              <a:spcBef>
                <a:spcPts val="1000"/>
              </a:spcBef>
              <a:spcAft>
                <a:spcPts val="0"/>
              </a:spcAft>
              <a:buSzPts val="1400"/>
              <a:buNone/>
              <a:defRPr sz="1400">
                <a:solidFill>
                  <a:srgbClr val="888888"/>
                </a:solidFill>
              </a:defRPr>
            </a:lvl4pPr>
            <a:lvl5pPr indent="-228600" lvl="4" marL="2286000" rtl="0" algn="l">
              <a:spcBef>
                <a:spcPts val="1000"/>
              </a:spcBef>
              <a:spcAft>
                <a:spcPts val="0"/>
              </a:spcAft>
              <a:buSzPts val="1400"/>
              <a:buNone/>
              <a:defRPr sz="1400">
                <a:solidFill>
                  <a:srgbClr val="888888"/>
                </a:solidFill>
              </a:defRPr>
            </a:lvl5pPr>
            <a:lvl6pPr indent="-228600" lvl="5" marL="2743200" rtl="0" algn="l">
              <a:spcBef>
                <a:spcPts val="1000"/>
              </a:spcBef>
              <a:spcAft>
                <a:spcPts val="0"/>
              </a:spcAft>
              <a:buSzPts val="1400"/>
              <a:buNone/>
              <a:defRPr sz="1400">
                <a:solidFill>
                  <a:srgbClr val="888888"/>
                </a:solidFill>
              </a:defRPr>
            </a:lvl6pPr>
            <a:lvl7pPr indent="-228600" lvl="6" marL="3200400" rtl="0" algn="l">
              <a:spcBef>
                <a:spcPts val="1000"/>
              </a:spcBef>
              <a:spcAft>
                <a:spcPts val="0"/>
              </a:spcAft>
              <a:buSzPts val="1400"/>
              <a:buNone/>
              <a:defRPr sz="1400">
                <a:solidFill>
                  <a:srgbClr val="888888"/>
                </a:solidFill>
              </a:defRPr>
            </a:lvl7pPr>
            <a:lvl8pPr indent="-228600" lvl="7" marL="3657600" rtl="0" algn="l">
              <a:spcBef>
                <a:spcPts val="1000"/>
              </a:spcBef>
              <a:spcAft>
                <a:spcPts val="0"/>
              </a:spcAft>
              <a:buSzPts val="1400"/>
              <a:buNone/>
              <a:defRPr sz="1400">
                <a:solidFill>
                  <a:srgbClr val="888888"/>
                </a:solidFill>
              </a:defRPr>
            </a:lvl8pPr>
            <a:lvl9pPr indent="-228600" lvl="8" marL="4114800" rtl="0" algn="l">
              <a:spcBef>
                <a:spcPts val="1000"/>
              </a:spcBef>
              <a:spcAft>
                <a:spcPts val="0"/>
              </a:spcAft>
              <a:buSzPts val="1400"/>
              <a:buNone/>
              <a:defRPr sz="1400">
                <a:solidFill>
                  <a:srgbClr val="888888"/>
                </a:solidFill>
              </a:defRPr>
            </a:lvl9pPr>
          </a:lstStyle>
          <a:p/>
        </p:txBody>
      </p:sp>
      <p:sp>
        <p:nvSpPr>
          <p:cNvPr id="119" name="Google Shape;119;p12"/>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0" name="Google Shape;120;p12"/>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 name="Google Shape;121;p12"/>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2"/>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12"/>
          <p:cNvSpPr txBox="1"/>
          <p:nvPr/>
        </p:nvSpPr>
        <p:spPr>
          <a:xfrm>
            <a:off x="2467652" y="648005"/>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24" name="Google Shape;124;p12"/>
          <p:cNvSpPr txBox="1"/>
          <p:nvPr/>
        </p:nvSpPr>
        <p:spPr>
          <a:xfrm>
            <a:off x="11114852" y="2905306"/>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25" name="Shape 125"/>
        <p:cNvGrpSpPr/>
        <p:nvPr/>
      </p:nvGrpSpPr>
      <p:grpSpPr>
        <a:xfrm>
          <a:off x="0" y="0"/>
          <a:ext cx="0" cy="0"/>
          <a:chOff x="0" y="0"/>
          <a:chExt cx="0" cy="0"/>
        </a:xfrm>
      </p:grpSpPr>
      <p:sp>
        <p:nvSpPr>
          <p:cNvPr id="126" name="Google Shape;126;p13"/>
          <p:cNvSpPr txBox="1"/>
          <p:nvPr>
            <p:ph type="title"/>
          </p:nvPr>
        </p:nvSpPr>
        <p:spPr>
          <a:xfrm>
            <a:off x="2589213" y="2438400"/>
            <a:ext cx="8915400" cy="2724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168DBA"/>
              </a:buClr>
              <a:buSzPts val="4800"/>
              <a:buFont typeface="Century Gothic"/>
              <a:buNone/>
              <a:defRPr b="0" sz="4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13"/>
          <p:cNvSpPr txBox="1"/>
          <p:nvPr>
            <p:ph idx="1" type="body"/>
          </p:nvPr>
        </p:nvSpPr>
        <p:spPr>
          <a:xfrm>
            <a:off x="2589213" y="5181600"/>
            <a:ext cx="8915400" cy="7296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800"/>
              <a:buNone/>
              <a:defRPr>
                <a:solidFill>
                  <a:srgbClr val="595959"/>
                </a:solidFill>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28" name="Google Shape;128;p13"/>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13"/>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13"/>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132" name="Shape 132"/>
        <p:cNvGrpSpPr/>
        <p:nvPr/>
      </p:nvGrpSpPr>
      <p:grpSpPr>
        <a:xfrm>
          <a:off x="0" y="0"/>
          <a:ext cx="0" cy="0"/>
          <a:chOff x="0" y="0"/>
          <a:chExt cx="0" cy="0"/>
        </a:xfrm>
      </p:grpSpPr>
      <p:sp>
        <p:nvSpPr>
          <p:cNvPr id="133" name="Google Shape;133;p14"/>
          <p:cNvSpPr txBox="1"/>
          <p:nvPr>
            <p:ph type="title"/>
          </p:nvPr>
        </p:nvSpPr>
        <p:spPr>
          <a:xfrm>
            <a:off x="2849949" y="609600"/>
            <a:ext cx="8394000" cy="28956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168DBA"/>
              </a:buClr>
              <a:buSzPts val="4800"/>
              <a:buFont typeface="Century Gothic"/>
              <a:buNone/>
              <a:defRPr b="0" sz="48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14"/>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2400"/>
              <a:buFont typeface="Century Gothic"/>
              <a:buNone/>
              <a:defRPr sz="2400">
                <a:solidFill>
                  <a:schemeClr val="accent1"/>
                </a:solidFill>
              </a:defRPr>
            </a:lvl1pPr>
            <a:lvl2pPr indent="-228600" lvl="1" marL="914400" rtl="0" algn="l">
              <a:spcBef>
                <a:spcPts val="1000"/>
              </a:spcBef>
              <a:spcAft>
                <a:spcPts val="0"/>
              </a:spcAft>
              <a:buSzPts val="1600"/>
              <a:buFont typeface="Century Gothic"/>
              <a:buNone/>
              <a:defRPr/>
            </a:lvl2pPr>
            <a:lvl3pPr indent="-228600" lvl="2" marL="1371600" rtl="0" algn="l">
              <a:spcBef>
                <a:spcPts val="1000"/>
              </a:spcBef>
              <a:spcAft>
                <a:spcPts val="0"/>
              </a:spcAft>
              <a:buSzPts val="1400"/>
              <a:buFont typeface="Century Gothic"/>
              <a:buNone/>
              <a:defRPr/>
            </a:lvl3pPr>
            <a:lvl4pPr indent="-228600" lvl="3" marL="1828800" rtl="0" algn="l">
              <a:spcBef>
                <a:spcPts val="1000"/>
              </a:spcBef>
              <a:spcAft>
                <a:spcPts val="0"/>
              </a:spcAft>
              <a:buSzPts val="1200"/>
              <a:buFont typeface="Century Gothic"/>
              <a:buNone/>
              <a:defRPr/>
            </a:lvl4pPr>
            <a:lvl5pPr indent="-228600" lvl="4" marL="2286000" rtl="0" algn="l">
              <a:spcBef>
                <a:spcPts val="1000"/>
              </a:spcBef>
              <a:spcAft>
                <a:spcPts val="0"/>
              </a:spcAft>
              <a:buSzPts val="1200"/>
              <a:buFont typeface="Century Gothic"/>
              <a:buNone/>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35" name="Google Shape;135;p14"/>
          <p:cNvSpPr txBox="1"/>
          <p:nvPr>
            <p:ph idx="2" type="body"/>
          </p:nvPr>
        </p:nvSpPr>
        <p:spPr>
          <a:xfrm>
            <a:off x="2589213" y="5181600"/>
            <a:ext cx="8915400" cy="7296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800"/>
              <a:buNone/>
              <a:defRPr>
                <a:solidFill>
                  <a:srgbClr val="595959"/>
                </a:solidFill>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36" name="Google Shape;136;p14"/>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14"/>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14"/>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40" name="Google Shape;140;p14"/>
          <p:cNvSpPr txBox="1"/>
          <p:nvPr/>
        </p:nvSpPr>
        <p:spPr>
          <a:xfrm>
            <a:off x="2467652" y="648005"/>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
        <p:nvSpPr>
          <p:cNvPr id="141" name="Google Shape;141;p14"/>
          <p:cNvSpPr txBox="1"/>
          <p:nvPr/>
        </p:nvSpPr>
        <p:spPr>
          <a:xfrm>
            <a:off x="11114852" y="2905306"/>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142" name="Shape 142"/>
        <p:cNvGrpSpPr/>
        <p:nvPr/>
      </p:nvGrpSpPr>
      <p:grpSpPr>
        <a:xfrm>
          <a:off x="0" y="0"/>
          <a:ext cx="0" cy="0"/>
          <a:chOff x="0" y="0"/>
          <a:chExt cx="0" cy="0"/>
        </a:xfrm>
      </p:grpSpPr>
      <p:sp>
        <p:nvSpPr>
          <p:cNvPr id="143" name="Google Shape;143;p15"/>
          <p:cNvSpPr txBox="1"/>
          <p:nvPr>
            <p:ph type="title"/>
          </p:nvPr>
        </p:nvSpPr>
        <p:spPr>
          <a:xfrm>
            <a:off x="2589212" y="627407"/>
            <a:ext cx="8915400" cy="2880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168DBA"/>
              </a:buClr>
              <a:buSzPts val="4800"/>
              <a:buFont typeface="Century Gothic"/>
              <a:buNone/>
              <a:defRPr b="0" sz="4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15"/>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2400"/>
              <a:buFont typeface="Century Gothic"/>
              <a:buNone/>
              <a:defRPr sz="2400">
                <a:solidFill>
                  <a:schemeClr val="accent1"/>
                </a:solidFill>
              </a:defRPr>
            </a:lvl1pPr>
            <a:lvl2pPr indent="-228600" lvl="1" marL="914400" rtl="0" algn="l">
              <a:spcBef>
                <a:spcPts val="1000"/>
              </a:spcBef>
              <a:spcAft>
                <a:spcPts val="0"/>
              </a:spcAft>
              <a:buSzPts val="1600"/>
              <a:buFont typeface="Century Gothic"/>
              <a:buNone/>
              <a:defRPr/>
            </a:lvl2pPr>
            <a:lvl3pPr indent="-228600" lvl="2" marL="1371600" rtl="0" algn="l">
              <a:spcBef>
                <a:spcPts val="1000"/>
              </a:spcBef>
              <a:spcAft>
                <a:spcPts val="0"/>
              </a:spcAft>
              <a:buSzPts val="1400"/>
              <a:buFont typeface="Century Gothic"/>
              <a:buNone/>
              <a:defRPr/>
            </a:lvl3pPr>
            <a:lvl4pPr indent="-228600" lvl="3" marL="1828800" rtl="0" algn="l">
              <a:spcBef>
                <a:spcPts val="1000"/>
              </a:spcBef>
              <a:spcAft>
                <a:spcPts val="0"/>
              </a:spcAft>
              <a:buSzPts val="1200"/>
              <a:buFont typeface="Century Gothic"/>
              <a:buNone/>
              <a:defRPr/>
            </a:lvl4pPr>
            <a:lvl5pPr indent="-228600" lvl="4" marL="2286000" rtl="0" algn="l">
              <a:spcBef>
                <a:spcPts val="1000"/>
              </a:spcBef>
              <a:spcAft>
                <a:spcPts val="0"/>
              </a:spcAft>
              <a:buSzPts val="1200"/>
              <a:buFont typeface="Century Gothic"/>
              <a:buNone/>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45" name="Google Shape;145;p15"/>
          <p:cNvSpPr txBox="1"/>
          <p:nvPr>
            <p:ph idx="2" type="body"/>
          </p:nvPr>
        </p:nvSpPr>
        <p:spPr>
          <a:xfrm>
            <a:off x="2589213" y="5181600"/>
            <a:ext cx="8915400" cy="7296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800"/>
              <a:buNone/>
              <a:defRPr>
                <a:solidFill>
                  <a:srgbClr val="595959"/>
                </a:solidFill>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46" name="Google Shape;146;p15"/>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15"/>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15"/>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50" name="Shape 150"/>
        <p:cNvGrpSpPr/>
        <p:nvPr/>
      </p:nvGrpSpPr>
      <p:grpSpPr>
        <a:xfrm>
          <a:off x="0" y="0"/>
          <a:ext cx="0" cy="0"/>
          <a:chOff x="0" y="0"/>
          <a:chExt cx="0" cy="0"/>
        </a:xfrm>
      </p:grpSpPr>
      <p:sp>
        <p:nvSpPr>
          <p:cNvPr id="151" name="Google Shape;151;p16"/>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168DBA"/>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 name="Google Shape;152;p16"/>
          <p:cNvSpPr txBox="1"/>
          <p:nvPr>
            <p:ph idx="1" type="body"/>
          </p:nvPr>
        </p:nvSpPr>
        <p:spPr>
          <a:xfrm rot="5400000">
            <a:off x="5103812" y="-381000"/>
            <a:ext cx="3886200" cy="89154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53" name="Google Shape;153;p16"/>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16"/>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p16"/>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6"/>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7" name="Shape 157"/>
        <p:cNvGrpSpPr/>
        <p:nvPr/>
      </p:nvGrpSpPr>
      <p:grpSpPr>
        <a:xfrm>
          <a:off x="0" y="0"/>
          <a:ext cx="0" cy="0"/>
          <a:chOff x="0" y="0"/>
          <a:chExt cx="0" cy="0"/>
        </a:xfrm>
      </p:grpSpPr>
      <p:sp>
        <p:nvSpPr>
          <p:cNvPr id="158" name="Google Shape;158;p17"/>
          <p:cNvSpPr txBox="1"/>
          <p:nvPr>
            <p:ph type="title"/>
          </p:nvPr>
        </p:nvSpPr>
        <p:spPr>
          <a:xfrm rot="5400000">
            <a:off x="7756613" y="2165505"/>
            <a:ext cx="5283900" cy="2207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168DBA"/>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9" name="Google Shape;159;p17"/>
          <p:cNvSpPr txBox="1"/>
          <p:nvPr>
            <p:ph idx="1" type="body"/>
          </p:nvPr>
        </p:nvSpPr>
        <p:spPr>
          <a:xfrm rot="5400000">
            <a:off x="3185762" y="30855"/>
            <a:ext cx="5283900" cy="64770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160" name="Google Shape;160;p17"/>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p17"/>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2" name="Google Shape;162;p17"/>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7"/>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97" name="Shape 197"/>
        <p:cNvGrpSpPr/>
        <p:nvPr/>
      </p:nvGrpSpPr>
      <p:grpSpPr>
        <a:xfrm>
          <a:off x="0" y="0"/>
          <a:ext cx="0" cy="0"/>
          <a:chOff x="0" y="0"/>
          <a:chExt cx="0" cy="0"/>
        </a:xfrm>
      </p:grpSpPr>
      <p:sp>
        <p:nvSpPr>
          <p:cNvPr id="198" name="Google Shape;198;p19"/>
          <p:cNvSpPr txBox="1"/>
          <p:nvPr>
            <p:ph type="title"/>
          </p:nvPr>
        </p:nvSpPr>
        <p:spPr>
          <a:xfrm>
            <a:off x="2592925" y="624110"/>
            <a:ext cx="8911800" cy="1281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168DBA"/>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9" name="Google Shape;199;p19"/>
          <p:cNvSpPr txBox="1"/>
          <p:nvPr>
            <p:ph idx="1" type="body"/>
          </p:nvPr>
        </p:nvSpPr>
        <p:spPr>
          <a:xfrm>
            <a:off x="2589212" y="2133600"/>
            <a:ext cx="8915400" cy="37776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200" name="Google Shape;200;p19"/>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1" name="Google Shape;201;p19"/>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2" name="Google Shape;202;p19"/>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04" name="Shape 204"/>
        <p:cNvGrpSpPr/>
        <p:nvPr/>
      </p:nvGrpSpPr>
      <p:grpSpPr>
        <a:xfrm>
          <a:off x="0" y="0"/>
          <a:ext cx="0" cy="0"/>
          <a:chOff x="0" y="0"/>
          <a:chExt cx="0" cy="0"/>
        </a:xfrm>
      </p:grpSpPr>
      <p:sp>
        <p:nvSpPr>
          <p:cNvPr id="205" name="Google Shape;205;p20"/>
          <p:cNvSpPr txBox="1"/>
          <p:nvPr>
            <p:ph type="title"/>
          </p:nvPr>
        </p:nvSpPr>
        <p:spPr>
          <a:xfrm>
            <a:off x="2589212" y="2058750"/>
            <a:ext cx="8915400" cy="1468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168DBA"/>
              </a:buClr>
              <a:buSzPts val="4000"/>
              <a:buFont typeface="Century Gothic"/>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6" name="Google Shape;206;p20"/>
          <p:cNvSpPr txBox="1"/>
          <p:nvPr>
            <p:ph idx="1" type="body"/>
          </p:nvPr>
        </p:nvSpPr>
        <p:spPr>
          <a:xfrm>
            <a:off x="2589212" y="3530129"/>
            <a:ext cx="8915400" cy="8604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2000"/>
              <a:buNone/>
              <a:defRPr sz="2000">
                <a:solidFill>
                  <a:srgbClr val="FEFEFE"/>
                </a:solidFill>
              </a:defRPr>
            </a:lvl1pPr>
            <a:lvl2pPr indent="-228600" lvl="1" marL="914400" rtl="0" algn="l">
              <a:spcBef>
                <a:spcPts val="1000"/>
              </a:spcBef>
              <a:spcAft>
                <a:spcPts val="0"/>
              </a:spcAft>
              <a:buSzPts val="1800"/>
              <a:buNone/>
              <a:defRPr sz="1800">
                <a:solidFill>
                  <a:schemeClr val="lt1"/>
                </a:solidFill>
              </a:defRPr>
            </a:lvl2pPr>
            <a:lvl3pPr indent="-228600" lvl="2" marL="1371600" rtl="0" algn="l">
              <a:spcBef>
                <a:spcPts val="1000"/>
              </a:spcBef>
              <a:spcAft>
                <a:spcPts val="0"/>
              </a:spcAft>
              <a:buSzPts val="1600"/>
              <a:buNone/>
              <a:defRPr sz="1600">
                <a:solidFill>
                  <a:schemeClr val="lt1"/>
                </a:solidFill>
              </a:defRPr>
            </a:lvl3pPr>
            <a:lvl4pPr indent="-228600" lvl="3" marL="1828800" rtl="0" algn="l">
              <a:spcBef>
                <a:spcPts val="1000"/>
              </a:spcBef>
              <a:spcAft>
                <a:spcPts val="0"/>
              </a:spcAft>
              <a:buSzPts val="1400"/>
              <a:buNone/>
              <a:defRPr sz="1400">
                <a:solidFill>
                  <a:schemeClr val="lt1"/>
                </a:solidFill>
              </a:defRPr>
            </a:lvl4pPr>
            <a:lvl5pPr indent="-228600" lvl="4" marL="2286000" rtl="0" algn="l">
              <a:spcBef>
                <a:spcPts val="1000"/>
              </a:spcBef>
              <a:spcAft>
                <a:spcPts val="0"/>
              </a:spcAft>
              <a:buSzPts val="1400"/>
              <a:buNone/>
              <a:defRPr sz="1400">
                <a:solidFill>
                  <a:schemeClr val="lt1"/>
                </a:solidFill>
              </a:defRPr>
            </a:lvl5pPr>
            <a:lvl6pPr indent="-228600" lvl="5" marL="2743200" rtl="0" algn="l">
              <a:spcBef>
                <a:spcPts val="1000"/>
              </a:spcBef>
              <a:spcAft>
                <a:spcPts val="0"/>
              </a:spcAft>
              <a:buSzPts val="1400"/>
              <a:buNone/>
              <a:defRPr sz="1400">
                <a:solidFill>
                  <a:schemeClr val="lt1"/>
                </a:solidFill>
              </a:defRPr>
            </a:lvl6pPr>
            <a:lvl7pPr indent="-228600" lvl="6" marL="3200400" rtl="0" algn="l">
              <a:spcBef>
                <a:spcPts val="1000"/>
              </a:spcBef>
              <a:spcAft>
                <a:spcPts val="0"/>
              </a:spcAft>
              <a:buSzPts val="1400"/>
              <a:buNone/>
              <a:defRPr sz="1400">
                <a:solidFill>
                  <a:schemeClr val="lt1"/>
                </a:solidFill>
              </a:defRPr>
            </a:lvl7pPr>
            <a:lvl8pPr indent="-228600" lvl="7" marL="3657600" rtl="0" algn="l">
              <a:spcBef>
                <a:spcPts val="1000"/>
              </a:spcBef>
              <a:spcAft>
                <a:spcPts val="0"/>
              </a:spcAft>
              <a:buSzPts val="1400"/>
              <a:buNone/>
              <a:defRPr sz="1400">
                <a:solidFill>
                  <a:schemeClr val="lt1"/>
                </a:solidFill>
              </a:defRPr>
            </a:lvl8pPr>
            <a:lvl9pPr indent="-228600" lvl="8" marL="4114800" rtl="0" algn="l">
              <a:spcBef>
                <a:spcPts val="1000"/>
              </a:spcBef>
              <a:spcAft>
                <a:spcPts val="0"/>
              </a:spcAft>
              <a:buSzPts val="1400"/>
              <a:buNone/>
              <a:defRPr sz="1400">
                <a:solidFill>
                  <a:schemeClr val="lt1"/>
                </a:solidFill>
              </a:defRPr>
            </a:lvl9pPr>
          </a:lstStyle>
          <a:p/>
        </p:txBody>
      </p:sp>
      <p:sp>
        <p:nvSpPr>
          <p:cNvPr id="207" name="Google Shape;207;p20"/>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8" name="Google Shape;208;p20"/>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9" name="Google Shape;209;p20"/>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0"/>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9" name="Shape 49"/>
        <p:cNvGrpSpPr/>
        <p:nvPr/>
      </p:nvGrpSpPr>
      <p:grpSpPr>
        <a:xfrm>
          <a:off x="0" y="0"/>
          <a:ext cx="0" cy="0"/>
          <a:chOff x="0" y="0"/>
          <a:chExt cx="0" cy="0"/>
        </a:xfrm>
      </p:grpSpPr>
      <p:sp>
        <p:nvSpPr>
          <p:cNvPr id="50" name="Google Shape;50;p3"/>
          <p:cNvSpPr txBox="1"/>
          <p:nvPr>
            <p:ph type="title"/>
          </p:nvPr>
        </p:nvSpPr>
        <p:spPr>
          <a:xfrm>
            <a:off x="2592925" y="624110"/>
            <a:ext cx="8911800" cy="1281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168DBA"/>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 name="Google Shape;51;p3"/>
          <p:cNvSpPr txBox="1"/>
          <p:nvPr>
            <p:ph idx="1" type="body"/>
          </p:nvPr>
        </p:nvSpPr>
        <p:spPr>
          <a:xfrm>
            <a:off x="2589212" y="2133600"/>
            <a:ext cx="8915400" cy="37776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52" name="Google Shape;52;p3"/>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3"/>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3"/>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6" name="Shape 56"/>
        <p:cNvGrpSpPr/>
        <p:nvPr/>
      </p:nvGrpSpPr>
      <p:grpSpPr>
        <a:xfrm>
          <a:off x="0" y="0"/>
          <a:ext cx="0" cy="0"/>
          <a:chOff x="0" y="0"/>
          <a:chExt cx="0" cy="0"/>
        </a:xfrm>
      </p:grpSpPr>
      <p:sp>
        <p:nvSpPr>
          <p:cNvPr id="57" name="Google Shape;57;p4"/>
          <p:cNvSpPr txBox="1"/>
          <p:nvPr>
            <p:ph type="title"/>
          </p:nvPr>
        </p:nvSpPr>
        <p:spPr>
          <a:xfrm>
            <a:off x="2589212" y="2058750"/>
            <a:ext cx="8915400" cy="1468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168DBA"/>
              </a:buClr>
              <a:buSzPts val="4000"/>
              <a:buFont typeface="Century Gothic"/>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 name="Google Shape;58;p4"/>
          <p:cNvSpPr txBox="1"/>
          <p:nvPr>
            <p:ph idx="1" type="body"/>
          </p:nvPr>
        </p:nvSpPr>
        <p:spPr>
          <a:xfrm>
            <a:off x="2589212" y="3530129"/>
            <a:ext cx="8915400" cy="8604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2000"/>
              <a:buNone/>
              <a:defRPr sz="2000">
                <a:solidFill>
                  <a:srgbClr val="595959"/>
                </a:solidFill>
              </a:defRPr>
            </a:lvl1pPr>
            <a:lvl2pPr indent="-228600" lvl="1" marL="914400" rtl="0" algn="l">
              <a:spcBef>
                <a:spcPts val="1000"/>
              </a:spcBef>
              <a:spcAft>
                <a:spcPts val="0"/>
              </a:spcAft>
              <a:buSzPts val="1800"/>
              <a:buNone/>
              <a:defRPr sz="1800">
                <a:solidFill>
                  <a:srgbClr val="888888"/>
                </a:solidFill>
              </a:defRPr>
            </a:lvl2pPr>
            <a:lvl3pPr indent="-228600" lvl="2" marL="1371600" rtl="0" algn="l">
              <a:spcBef>
                <a:spcPts val="1000"/>
              </a:spcBef>
              <a:spcAft>
                <a:spcPts val="0"/>
              </a:spcAft>
              <a:buSzPts val="1600"/>
              <a:buNone/>
              <a:defRPr sz="1600">
                <a:solidFill>
                  <a:srgbClr val="888888"/>
                </a:solidFill>
              </a:defRPr>
            </a:lvl3pPr>
            <a:lvl4pPr indent="-228600" lvl="3" marL="1828800" rtl="0" algn="l">
              <a:spcBef>
                <a:spcPts val="1000"/>
              </a:spcBef>
              <a:spcAft>
                <a:spcPts val="0"/>
              </a:spcAft>
              <a:buSzPts val="1400"/>
              <a:buNone/>
              <a:defRPr sz="1400">
                <a:solidFill>
                  <a:srgbClr val="888888"/>
                </a:solidFill>
              </a:defRPr>
            </a:lvl4pPr>
            <a:lvl5pPr indent="-228600" lvl="4" marL="2286000" rtl="0" algn="l">
              <a:spcBef>
                <a:spcPts val="1000"/>
              </a:spcBef>
              <a:spcAft>
                <a:spcPts val="0"/>
              </a:spcAft>
              <a:buSzPts val="1400"/>
              <a:buNone/>
              <a:defRPr sz="1400">
                <a:solidFill>
                  <a:srgbClr val="888888"/>
                </a:solidFill>
              </a:defRPr>
            </a:lvl5pPr>
            <a:lvl6pPr indent="-228600" lvl="5" marL="2743200" rtl="0" algn="l">
              <a:spcBef>
                <a:spcPts val="1000"/>
              </a:spcBef>
              <a:spcAft>
                <a:spcPts val="0"/>
              </a:spcAft>
              <a:buSzPts val="1400"/>
              <a:buNone/>
              <a:defRPr sz="1400">
                <a:solidFill>
                  <a:srgbClr val="888888"/>
                </a:solidFill>
              </a:defRPr>
            </a:lvl6pPr>
            <a:lvl7pPr indent="-228600" lvl="6" marL="3200400" rtl="0" algn="l">
              <a:spcBef>
                <a:spcPts val="1000"/>
              </a:spcBef>
              <a:spcAft>
                <a:spcPts val="0"/>
              </a:spcAft>
              <a:buSzPts val="1400"/>
              <a:buNone/>
              <a:defRPr sz="1400">
                <a:solidFill>
                  <a:srgbClr val="888888"/>
                </a:solidFill>
              </a:defRPr>
            </a:lvl7pPr>
            <a:lvl8pPr indent="-228600" lvl="7" marL="3657600" rtl="0" algn="l">
              <a:spcBef>
                <a:spcPts val="1000"/>
              </a:spcBef>
              <a:spcAft>
                <a:spcPts val="0"/>
              </a:spcAft>
              <a:buSzPts val="1400"/>
              <a:buNone/>
              <a:defRPr sz="1400">
                <a:solidFill>
                  <a:srgbClr val="888888"/>
                </a:solidFill>
              </a:defRPr>
            </a:lvl8pPr>
            <a:lvl9pPr indent="-228600" lvl="8" marL="4114800" rtl="0" algn="l">
              <a:spcBef>
                <a:spcPts val="1000"/>
              </a:spcBef>
              <a:spcAft>
                <a:spcPts val="0"/>
              </a:spcAft>
              <a:buSzPts val="1400"/>
              <a:buNone/>
              <a:defRPr sz="1400">
                <a:solidFill>
                  <a:srgbClr val="888888"/>
                </a:solidFill>
              </a:defRPr>
            </a:lvl9pPr>
          </a:lstStyle>
          <a:p/>
        </p:txBody>
      </p:sp>
      <p:sp>
        <p:nvSpPr>
          <p:cNvPr id="59" name="Google Shape;59;p4"/>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4"/>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4"/>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63" name="Shape 63"/>
        <p:cNvGrpSpPr/>
        <p:nvPr/>
      </p:nvGrpSpPr>
      <p:grpSpPr>
        <a:xfrm>
          <a:off x="0" y="0"/>
          <a:ext cx="0" cy="0"/>
          <a:chOff x="0" y="0"/>
          <a:chExt cx="0" cy="0"/>
        </a:xfrm>
      </p:grpSpPr>
      <p:sp>
        <p:nvSpPr>
          <p:cNvPr id="64" name="Google Shape;64;p5"/>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168DBA"/>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p5"/>
          <p:cNvSpPr txBox="1"/>
          <p:nvPr>
            <p:ph idx="1" type="body"/>
          </p:nvPr>
        </p:nvSpPr>
        <p:spPr>
          <a:xfrm>
            <a:off x="2589212" y="2133600"/>
            <a:ext cx="4314000" cy="37776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66" name="Google Shape;66;p5"/>
          <p:cNvSpPr txBox="1"/>
          <p:nvPr>
            <p:ph idx="2" type="body"/>
          </p:nvPr>
        </p:nvSpPr>
        <p:spPr>
          <a:xfrm>
            <a:off x="7190747" y="2126222"/>
            <a:ext cx="4314000" cy="37776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67" name="Google Shape;67;p5"/>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 name="Google Shape;68;p5"/>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9" name="Google Shape;69;p5"/>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1" name="Shape 71"/>
        <p:cNvGrpSpPr/>
        <p:nvPr/>
      </p:nvGrpSpPr>
      <p:grpSpPr>
        <a:xfrm>
          <a:off x="0" y="0"/>
          <a:ext cx="0" cy="0"/>
          <a:chOff x="0" y="0"/>
          <a:chExt cx="0" cy="0"/>
        </a:xfrm>
      </p:grpSpPr>
      <p:sp>
        <p:nvSpPr>
          <p:cNvPr id="72" name="Google Shape;72;p6"/>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6"/>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p6"/>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6" name="Shape 76"/>
        <p:cNvGrpSpPr/>
        <p:nvPr/>
      </p:nvGrpSpPr>
      <p:grpSpPr>
        <a:xfrm>
          <a:off x="0" y="0"/>
          <a:ext cx="0" cy="0"/>
          <a:chOff x="0" y="0"/>
          <a:chExt cx="0" cy="0"/>
        </a:xfrm>
      </p:grpSpPr>
      <p:sp>
        <p:nvSpPr>
          <p:cNvPr id="77" name="Google Shape;77;p7"/>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168DBA"/>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7"/>
          <p:cNvSpPr txBox="1"/>
          <p:nvPr>
            <p:ph idx="1" type="body"/>
          </p:nvPr>
        </p:nvSpPr>
        <p:spPr>
          <a:xfrm>
            <a:off x="2939373" y="1972703"/>
            <a:ext cx="39927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2400"/>
              <a:buNone/>
              <a:defRPr b="0" sz="2400"/>
            </a:lvl1pPr>
            <a:lvl2pPr indent="-228600" lvl="1" marL="914400" rtl="0" algn="l">
              <a:spcBef>
                <a:spcPts val="1000"/>
              </a:spcBef>
              <a:spcAft>
                <a:spcPts val="0"/>
              </a:spcAft>
              <a:buSzPts val="2000"/>
              <a:buNone/>
              <a:defRPr b="1" sz="2000"/>
            </a:lvl2pPr>
            <a:lvl3pPr indent="-228600" lvl="2" marL="1371600" rtl="0" algn="l">
              <a:spcBef>
                <a:spcPts val="1000"/>
              </a:spcBef>
              <a:spcAft>
                <a:spcPts val="0"/>
              </a:spcAft>
              <a:buSzPts val="1800"/>
              <a:buNone/>
              <a:defRPr b="1" sz="1800"/>
            </a:lvl3pPr>
            <a:lvl4pPr indent="-228600" lvl="3" marL="1828800" rtl="0" algn="l">
              <a:spcBef>
                <a:spcPts val="1000"/>
              </a:spcBef>
              <a:spcAft>
                <a:spcPts val="0"/>
              </a:spcAft>
              <a:buSzPts val="1600"/>
              <a:buNone/>
              <a:defRPr b="1" sz="1600"/>
            </a:lvl4pPr>
            <a:lvl5pPr indent="-228600" lvl="4" marL="2286000" rtl="0" algn="l">
              <a:spcBef>
                <a:spcPts val="1000"/>
              </a:spcBef>
              <a:spcAft>
                <a:spcPts val="0"/>
              </a:spcAft>
              <a:buSzPts val="1600"/>
              <a:buNone/>
              <a:defRPr b="1" sz="1600"/>
            </a:lvl5pPr>
            <a:lvl6pPr indent="-228600" lvl="5" marL="2743200" rtl="0" algn="l">
              <a:spcBef>
                <a:spcPts val="1000"/>
              </a:spcBef>
              <a:spcAft>
                <a:spcPts val="0"/>
              </a:spcAft>
              <a:buSzPts val="1600"/>
              <a:buNone/>
              <a:defRPr b="1" sz="1600"/>
            </a:lvl6pPr>
            <a:lvl7pPr indent="-228600" lvl="6" marL="3200400" rtl="0" algn="l">
              <a:spcBef>
                <a:spcPts val="1000"/>
              </a:spcBef>
              <a:spcAft>
                <a:spcPts val="0"/>
              </a:spcAft>
              <a:buSzPts val="1600"/>
              <a:buNone/>
              <a:defRPr b="1" sz="1600"/>
            </a:lvl7pPr>
            <a:lvl8pPr indent="-228600" lvl="7" marL="3657600" rtl="0" algn="l">
              <a:spcBef>
                <a:spcPts val="1000"/>
              </a:spcBef>
              <a:spcAft>
                <a:spcPts val="0"/>
              </a:spcAft>
              <a:buSzPts val="1600"/>
              <a:buNone/>
              <a:defRPr b="1" sz="1600"/>
            </a:lvl8pPr>
            <a:lvl9pPr indent="-228600" lvl="8" marL="4114800" rtl="0" algn="l">
              <a:spcBef>
                <a:spcPts val="1000"/>
              </a:spcBef>
              <a:spcAft>
                <a:spcPts val="0"/>
              </a:spcAft>
              <a:buSzPts val="1600"/>
              <a:buNone/>
              <a:defRPr b="1" sz="1600"/>
            </a:lvl9pPr>
          </a:lstStyle>
          <a:p/>
        </p:txBody>
      </p:sp>
      <p:sp>
        <p:nvSpPr>
          <p:cNvPr id="79" name="Google Shape;79;p7"/>
          <p:cNvSpPr txBox="1"/>
          <p:nvPr>
            <p:ph idx="2" type="body"/>
          </p:nvPr>
        </p:nvSpPr>
        <p:spPr>
          <a:xfrm>
            <a:off x="2589212" y="2548966"/>
            <a:ext cx="4342800" cy="33540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80" name="Google Shape;80;p7"/>
          <p:cNvSpPr txBox="1"/>
          <p:nvPr>
            <p:ph idx="3" type="body"/>
          </p:nvPr>
        </p:nvSpPr>
        <p:spPr>
          <a:xfrm>
            <a:off x="7506629" y="1969475"/>
            <a:ext cx="39990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2400"/>
              <a:buNone/>
              <a:defRPr b="0" sz="2400"/>
            </a:lvl1pPr>
            <a:lvl2pPr indent="-228600" lvl="1" marL="914400" rtl="0" algn="l">
              <a:spcBef>
                <a:spcPts val="1000"/>
              </a:spcBef>
              <a:spcAft>
                <a:spcPts val="0"/>
              </a:spcAft>
              <a:buSzPts val="2000"/>
              <a:buNone/>
              <a:defRPr b="1" sz="2000"/>
            </a:lvl2pPr>
            <a:lvl3pPr indent="-228600" lvl="2" marL="1371600" rtl="0" algn="l">
              <a:spcBef>
                <a:spcPts val="1000"/>
              </a:spcBef>
              <a:spcAft>
                <a:spcPts val="0"/>
              </a:spcAft>
              <a:buSzPts val="1800"/>
              <a:buNone/>
              <a:defRPr b="1" sz="1800"/>
            </a:lvl3pPr>
            <a:lvl4pPr indent="-228600" lvl="3" marL="1828800" rtl="0" algn="l">
              <a:spcBef>
                <a:spcPts val="1000"/>
              </a:spcBef>
              <a:spcAft>
                <a:spcPts val="0"/>
              </a:spcAft>
              <a:buSzPts val="1600"/>
              <a:buNone/>
              <a:defRPr b="1" sz="1600"/>
            </a:lvl4pPr>
            <a:lvl5pPr indent="-228600" lvl="4" marL="2286000" rtl="0" algn="l">
              <a:spcBef>
                <a:spcPts val="1000"/>
              </a:spcBef>
              <a:spcAft>
                <a:spcPts val="0"/>
              </a:spcAft>
              <a:buSzPts val="1600"/>
              <a:buNone/>
              <a:defRPr b="1" sz="1600"/>
            </a:lvl5pPr>
            <a:lvl6pPr indent="-228600" lvl="5" marL="2743200" rtl="0" algn="l">
              <a:spcBef>
                <a:spcPts val="1000"/>
              </a:spcBef>
              <a:spcAft>
                <a:spcPts val="0"/>
              </a:spcAft>
              <a:buSzPts val="1600"/>
              <a:buNone/>
              <a:defRPr b="1" sz="1600"/>
            </a:lvl6pPr>
            <a:lvl7pPr indent="-228600" lvl="6" marL="3200400" rtl="0" algn="l">
              <a:spcBef>
                <a:spcPts val="1000"/>
              </a:spcBef>
              <a:spcAft>
                <a:spcPts val="0"/>
              </a:spcAft>
              <a:buSzPts val="1600"/>
              <a:buNone/>
              <a:defRPr b="1" sz="1600"/>
            </a:lvl7pPr>
            <a:lvl8pPr indent="-228600" lvl="7" marL="3657600" rtl="0" algn="l">
              <a:spcBef>
                <a:spcPts val="1000"/>
              </a:spcBef>
              <a:spcAft>
                <a:spcPts val="0"/>
              </a:spcAft>
              <a:buSzPts val="1600"/>
              <a:buNone/>
              <a:defRPr b="1" sz="1600"/>
            </a:lvl8pPr>
            <a:lvl9pPr indent="-228600" lvl="8" marL="4114800" rtl="0" algn="l">
              <a:spcBef>
                <a:spcPts val="1000"/>
              </a:spcBef>
              <a:spcAft>
                <a:spcPts val="0"/>
              </a:spcAft>
              <a:buSzPts val="1600"/>
              <a:buNone/>
              <a:defRPr b="1" sz="1600"/>
            </a:lvl9pPr>
          </a:lstStyle>
          <a:p/>
        </p:txBody>
      </p:sp>
      <p:sp>
        <p:nvSpPr>
          <p:cNvPr id="81" name="Google Shape;81;p7"/>
          <p:cNvSpPr txBox="1"/>
          <p:nvPr>
            <p:ph idx="4" type="body"/>
          </p:nvPr>
        </p:nvSpPr>
        <p:spPr>
          <a:xfrm>
            <a:off x="7166957" y="2545738"/>
            <a:ext cx="4338600" cy="3354000"/>
          </a:xfrm>
          <a:prstGeom prst="rect">
            <a:avLst/>
          </a:prstGeom>
          <a:noFill/>
          <a:ln>
            <a:noFill/>
          </a:ln>
        </p:spPr>
        <p:txBody>
          <a:bodyPr anchorCtr="0" anchor="t"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82" name="Google Shape;82;p7"/>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7"/>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7"/>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7"/>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6" name="Shape 86"/>
        <p:cNvGrpSpPr/>
        <p:nvPr/>
      </p:nvGrpSpPr>
      <p:grpSpPr>
        <a:xfrm>
          <a:off x="0" y="0"/>
          <a:ext cx="0" cy="0"/>
          <a:chOff x="0" y="0"/>
          <a:chExt cx="0" cy="0"/>
        </a:xfrm>
      </p:grpSpPr>
      <p:sp>
        <p:nvSpPr>
          <p:cNvPr id="87" name="Google Shape;87;p8"/>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168DBA"/>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8"/>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8"/>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p8"/>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2" name="Shape 92"/>
        <p:cNvGrpSpPr/>
        <p:nvPr/>
      </p:nvGrpSpPr>
      <p:grpSpPr>
        <a:xfrm>
          <a:off x="0" y="0"/>
          <a:ext cx="0" cy="0"/>
          <a:chOff x="0" y="0"/>
          <a:chExt cx="0" cy="0"/>
        </a:xfrm>
      </p:grpSpPr>
      <p:sp>
        <p:nvSpPr>
          <p:cNvPr id="93" name="Google Shape;93;p9"/>
          <p:cNvSpPr txBox="1"/>
          <p:nvPr>
            <p:ph type="title"/>
          </p:nvPr>
        </p:nvSpPr>
        <p:spPr>
          <a:xfrm>
            <a:off x="2589212" y="446088"/>
            <a:ext cx="3505200" cy="9762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168DBA"/>
              </a:buClr>
              <a:buSzPts val="2000"/>
              <a:buFont typeface="Century Gothic"/>
              <a:buNone/>
              <a:defRPr b="0" sz="2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9"/>
          <p:cNvSpPr txBox="1"/>
          <p:nvPr>
            <p:ph idx="1" type="body"/>
          </p:nvPr>
        </p:nvSpPr>
        <p:spPr>
          <a:xfrm>
            <a:off x="6323012" y="446088"/>
            <a:ext cx="5181600" cy="5415000"/>
          </a:xfrm>
          <a:prstGeom prst="rect">
            <a:avLst/>
          </a:prstGeom>
          <a:noFill/>
          <a:ln>
            <a:noFill/>
          </a:ln>
        </p:spPr>
        <p:txBody>
          <a:bodyPr anchorCtr="0" anchor="ctr" bIns="45700" lIns="91425" spcFirstLastPara="1" rIns="91425" wrap="square" tIns="45700">
            <a:noAutofit/>
          </a:bodyPr>
          <a:lstStyle>
            <a:lvl1pPr indent="-342900" lvl="0" marL="457200" rtl="0" algn="l">
              <a:spcBef>
                <a:spcPts val="1000"/>
              </a:spcBef>
              <a:spcAft>
                <a:spcPts val="0"/>
              </a:spcAft>
              <a:buSzPts val="1800"/>
              <a:buChar char="🠶"/>
              <a:defRPr/>
            </a:lvl1pPr>
            <a:lvl2pPr indent="-342900" lvl="1" marL="914400" rtl="0" algn="l">
              <a:spcBef>
                <a:spcPts val="1000"/>
              </a:spcBef>
              <a:spcAft>
                <a:spcPts val="0"/>
              </a:spcAft>
              <a:buSzPts val="1800"/>
              <a:buChar char="🠶"/>
              <a:defRPr/>
            </a:lvl2pPr>
            <a:lvl3pPr indent="-342900" lvl="2" marL="1371600" rtl="0" algn="l">
              <a:spcBef>
                <a:spcPts val="1000"/>
              </a:spcBef>
              <a:spcAft>
                <a:spcPts val="0"/>
              </a:spcAft>
              <a:buSzPts val="1800"/>
              <a:buChar char="🠶"/>
              <a:defRPr/>
            </a:lvl3pPr>
            <a:lvl4pPr indent="-342900" lvl="3" marL="1828800" rtl="0" algn="l">
              <a:spcBef>
                <a:spcPts val="1000"/>
              </a:spcBef>
              <a:spcAft>
                <a:spcPts val="0"/>
              </a:spcAft>
              <a:buSzPts val="1800"/>
              <a:buChar char="🠶"/>
              <a:defRPr/>
            </a:lvl4pPr>
            <a:lvl5pPr indent="-342900" lvl="4" marL="2286000" rtl="0" algn="l">
              <a:spcBef>
                <a:spcPts val="1000"/>
              </a:spcBef>
              <a:spcAft>
                <a:spcPts val="0"/>
              </a:spcAft>
              <a:buSzPts val="1800"/>
              <a:buChar char="🠶"/>
              <a:defRPr/>
            </a:lvl5pPr>
            <a:lvl6pPr indent="-342900" lvl="5" marL="2743200" rtl="0" algn="l">
              <a:spcBef>
                <a:spcPts val="1000"/>
              </a:spcBef>
              <a:spcAft>
                <a:spcPts val="0"/>
              </a:spcAft>
              <a:buSzPts val="1800"/>
              <a:buChar char="🠶"/>
              <a:defRPr/>
            </a:lvl6pPr>
            <a:lvl7pPr indent="-342900" lvl="6" marL="3200400" rtl="0" algn="l">
              <a:spcBef>
                <a:spcPts val="1000"/>
              </a:spcBef>
              <a:spcAft>
                <a:spcPts val="0"/>
              </a:spcAft>
              <a:buSzPts val="1800"/>
              <a:buChar char="🠶"/>
              <a:defRPr/>
            </a:lvl7pPr>
            <a:lvl8pPr indent="-342900" lvl="7" marL="3657600" rtl="0" algn="l">
              <a:spcBef>
                <a:spcPts val="1000"/>
              </a:spcBef>
              <a:spcAft>
                <a:spcPts val="0"/>
              </a:spcAft>
              <a:buSzPts val="1800"/>
              <a:buChar char="🠶"/>
              <a:defRPr/>
            </a:lvl8pPr>
            <a:lvl9pPr indent="-342900" lvl="8" marL="4114800" rtl="0" algn="l">
              <a:spcBef>
                <a:spcPts val="1000"/>
              </a:spcBef>
              <a:spcAft>
                <a:spcPts val="0"/>
              </a:spcAft>
              <a:buSzPts val="1800"/>
              <a:buChar char="🠶"/>
              <a:defRPr/>
            </a:lvl9pPr>
          </a:lstStyle>
          <a:p/>
        </p:txBody>
      </p:sp>
      <p:sp>
        <p:nvSpPr>
          <p:cNvPr id="95" name="Google Shape;95;p9"/>
          <p:cNvSpPr txBox="1"/>
          <p:nvPr>
            <p:ph idx="2" type="body"/>
          </p:nvPr>
        </p:nvSpPr>
        <p:spPr>
          <a:xfrm>
            <a:off x="2589212" y="1598613"/>
            <a:ext cx="3505200" cy="42624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400"/>
              <a:buNone/>
              <a:defRPr sz="1400"/>
            </a:lvl1pPr>
            <a:lvl2pPr indent="-228600" lvl="1" marL="914400" rtl="0" algn="l">
              <a:spcBef>
                <a:spcPts val="1000"/>
              </a:spcBef>
              <a:spcAft>
                <a:spcPts val="0"/>
              </a:spcAft>
              <a:buSzPts val="1200"/>
              <a:buNone/>
              <a:defRPr sz="1200"/>
            </a:lvl2pPr>
            <a:lvl3pPr indent="-228600" lvl="2" marL="1371600" rtl="0" algn="l">
              <a:spcBef>
                <a:spcPts val="1000"/>
              </a:spcBef>
              <a:spcAft>
                <a:spcPts val="0"/>
              </a:spcAft>
              <a:buSzPts val="1000"/>
              <a:buNone/>
              <a:defRPr sz="1000"/>
            </a:lvl3pPr>
            <a:lvl4pPr indent="-228600" lvl="3" marL="1828800" rtl="0" algn="l">
              <a:spcBef>
                <a:spcPts val="1000"/>
              </a:spcBef>
              <a:spcAft>
                <a:spcPts val="0"/>
              </a:spcAft>
              <a:buSzPts val="900"/>
              <a:buNone/>
              <a:defRPr sz="900"/>
            </a:lvl4pPr>
            <a:lvl5pPr indent="-228600" lvl="4" marL="2286000" rtl="0" algn="l">
              <a:spcBef>
                <a:spcPts val="1000"/>
              </a:spcBef>
              <a:spcAft>
                <a:spcPts val="0"/>
              </a:spcAft>
              <a:buSzPts val="900"/>
              <a:buNone/>
              <a:defRPr sz="900"/>
            </a:lvl5pPr>
            <a:lvl6pPr indent="-228600" lvl="5" marL="2743200" rtl="0" algn="l">
              <a:spcBef>
                <a:spcPts val="1000"/>
              </a:spcBef>
              <a:spcAft>
                <a:spcPts val="0"/>
              </a:spcAft>
              <a:buSzPts val="900"/>
              <a:buNone/>
              <a:defRPr sz="900"/>
            </a:lvl6pPr>
            <a:lvl7pPr indent="-228600" lvl="6" marL="3200400" rtl="0" algn="l">
              <a:spcBef>
                <a:spcPts val="1000"/>
              </a:spcBef>
              <a:spcAft>
                <a:spcPts val="0"/>
              </a:spcAft>
              <a:buSzPts val="900"/>
              <a:buNone/>
              <a:defRPr sz="900"/>
            </a:lvl7pPr>
            <a:lvl8pPr indent="-228600" lvl="7" marL="3657600" rtl="0" algn="l">
              <a:spcBef>
                <a:spcPts val="1000"/>
              </a:spcBef>
              <a:spcAft>
                <a:spcPts val="0"/>
              </a:spcAft>
              <a:buSzPts val="900"/>
              <a:buNone/>
              <a:defRPr sz="900"/>
            </a:lvl8pPr>
            <a:lvl9pPr indent="-228600" lvl="8" marL="4114800" rtl="0" algn="l">
              <a:spcBef>
                <a:spcPts val="1000"/>
              </a:spcBef>
              <a:spcAft>
                <a:spcPts val="0"/>
              </a:spcAft>
              <a:buSzPts val="900"/>
              <a:buNone/>
              <a:defRPr sz="900"/>
            </a:lvl9pPr>
          </a:lstStyle>
          <a:p/>
        </p:txBody>
      </p:sp>
      <p:sp>
        <p:nvSpPr>
          <p:cNvPr id="96" name="Google Shape;96;p9"/>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9"/>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9"/>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0" name="Shape 100"/>
        <p:cNvGrpSpPr/>
        <p:nvPr/>
      </p:nvGrpSpPr>
      <p:grpSpPr>
        <a:xfrm>
          <a:off x="0" y="0"/>
          <a:ext cx="0" cy="0"/>
          <a:chOff x="0" y="0"/>
          <a:chExt cx="0" cy="0"/>
        </a:xfrm>
      </p:grpSpPr>
      <p:sp>
        <p:nvSpPr>
          <p:cNvPr id="101" name="Google Shape;101;p10"/>
          <p:cNvSpPr txBox="1"/>
          <p:nvPr>
            <p:ph type="title"/>
          </p:nvPr>
        </p:nvSpPr>
        <p:spPr>
          <a:xfrm>
            <a:off x="2589213" y="4800600"/>
            <a:ext cx="89154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168DBA"/>
              </a:buClr>
              <a:buSzPts val="2400"/>
              <a:buFont typeface="Century Gothic"/>
              <a:buNone/>
              <a:defRPr b="0" sz="2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p10"/>
          <p:cNvSpPr/>
          <p:nvPr>
            <p:ph idx="2" type="pic"/>
          </p:nvPr>
        </p:nvSpPr>
        <p:spPr>
          <a:xfrm>
            <a:off x="2589212" y="634965"/>
            <a:ext cx="8915400" cy="3855000"/>
          </a:xfrm>
          <a:prstGeom prst="rect">
            <a:avLst/>
          </a:prstGeom>
          <a:noFill/>
          <a:ln>
            <a:noFill/>
          </a:ln>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1pPr>
            <a:lvl2pPr lvl="1"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2pPr>
            <a:lvl3pPr lvl="2"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3pPr>
            <a:lvl4pPr lvl="3"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4pPr>
            <a:lvl5pPr lvl="4"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5pPr>
            <a:lvl6pPr lvl="5"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6pPr>
            <a:lvl7pPr lvl="6"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7pPr>
            <a:lvl8pPr lvl="7"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8pPr>
            <a:lvl9pPr lvl="8" marR="0" rtl="0" algn="l">
              <a:spcBef>
                <a:spcPts val="1000"/>
              </a:spcBef>
              <a:spcAft>
                <a:spcPts val="0"/>
              </a:spcAft>
              <a:buClr>
                <a:schemeClr val="accent1"/>
              </a:buClr>
              <a:buSzPts val="1600"/>
              <a:buFont typeface="Noto Sans Symbols"/>
              <a:buNone/>
              <a:defRPr b="0" i="0" sz="1600" u="none" cap="none" strike="noStrike">
                <a:solidFill>
                  <a:srgbClr val="3F3F3F"/>
                </a:solidFill>
                <a:latin typeface="Century Gothic"/>
                <a:ea typeface="Century Gothic"/>
                <a:cs typeface="Century Gothic"/>
                <a:sym typeface="Century Gothic"/>
              </a:defRPr>
            </a:lvl9pPr>
          </a:lstStyle>
          <a:p/>
        </p:txBody>
      </p:sp>
      <p:sp>
        <p:nvSpPr>
          <p:cNvPr id="103" name="Google Shape;103;p10"/>
          <p:cNvSpPr txBox="1"/>
          <p:nvPr>
            <p:ph idx="1" type="body"/>
          </p:nvPr>
        </p:nvSpPr>
        <p:spPr>
          <a:xfrm>
            <a:off x="2589213" y="5367338"/>
            <a:ext cx="8915400" cy="4938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200"/>
              <a:buNone/>
              <a:defRPr sz="1200"/>
            </a:lvl1pPr>
            <a:lvl2pPr indent="-228600" lvl="1" marL="914400" rtl="0" algn="l">
              <a:spcBef>
                <a:spcPts val="1000"/>
              </a:spcBef>
              <a:spcAft>
                <a:spcPts val="0"/>
              </a:spcAft>
              <a:buSzPts val="1200"/>
              <a:buNone/>
              <a:defRPr sz="1200"/>
            </a:lvl2pPr>
            <a:lvl3pPr indent="-228600" lvl="2" marL="1371600" rtl="0" algn="l">
              <a:spcBef>
                <a:spcPts val="1000"/>
              </a:spcBef>
              <a:spcAft>
                <a:spcPts val="0"/>
              </a:spcAft>
              <a:buSzPts val="1000"/>
              <a:buNone/>
              <a:defRPr sz="1000"/>
            </a:lvl3pPr>
            <a:lvl4pPr indent="-228600" lvl="3" marL="1828800" rtl="0" algn="l">
              <a:spcBef>
                <a:spcPts val="1000"/>
              </a:spcBef>
              <a:spcAft>
                <a:spcPts val="0"/>
              </a:spcAft>
              <a:buSzPts val="900"/>
              <a:buNone/>
              <a:defRPr sz="900"/>
            </a:lvl4pPr>
            <a:lvl5pPr indent="-228600" lvl="4" marL="2286000" rtl="0" algn="l">
              <a:spcBef>
                <a:spcPts val="1000"/>
              </a:spcBef>
              <a:spcAft>
                <a:spcPts val="0"/>
              </a:spcAft>
              <a:buSzPts val="900"/>
              <a:buNone/>
              <a:defRPr sz="900"/>
            </a:lvl5pPr>
            <a:lvl6pPr indent="-228600" lvl="5" marL="2743200" rtl="0" algn="l">
              <a:spcBef>
                <a:spcPts val="1000"/>
              </a:spcBef>
              <a:spcAft>
                <a:spcPts val="0"/>
              </a:spcAft>
              <a:buSzPts val="900"/>
              <a:buNone/>
              <a:defRPr sz="900"/>
            </a:lvl6pPr>
            <a:lvl7pPr indent="-228600" lvl="6" marL="3200400" rtl="0" algn="l">
              <a:spcBef>
                <a:spcPts val="1000"/>
              </a:spcBef>
              <a:spcAft>
                <a:spcPts val="0"/>
              </a:spcAft>
              <a:buSzPts val="900"/>
              <a:buNone/>
              <a:defRPr sz="900"/>
            </a:lvl7pPr>
            <a:lvl8pPr indent="-228600" lvl="7" marL="3657600" rtl="0" algn="l">
              <a:spcBef>
                <a:spcPts val="1000"/>
              </a:spcBef>
              <a:spcAft>
                <a:spcPts val="0"/>
              </a:spcAft>
              <a:buSzPts val="900"/>
              <a:buNone/>
              <a:defRPr sz="900"/>
            </a:lvl8pPr>
            <a:lvl9pPr indent="-228600" lvl="8" marL="4114800" rtl="0" algn="l">
              <a:spcBef>
                <a:spcPts val="1000"/>
              </a:spcBef>
              <a:spcAft>
                <a:spcPts val="0"/>
              </a:spcAft>
              <a:buSzPts val="900"/>
              <a:buNone/>
              <a:defRPr sz="900"/>
            </a:lvl9pPr>
          </a:lstStyle>
          <a:p/>
        </p:txBody>
      </p:sp>
      <p:sp>
        <p:nvSpPr>
          <p:cNvPr id="104" name="Google Shape;104;p10"/>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10"/>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0"/>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12" scaled="0"/>
        </a:gradFill>
      </p:bgPr>
    </p:bg>
    <p:spTree>
      <p:nvGrpSpPr>
        <p:cNvPr id="9" name="Shape 9"/>
        <p:cNvGrpSpPr/>
        <p:nvPr/>
      </p:nvGrpSpPr>
      <p:grpSpPr>
        <a:xfrm>
          <a:off x="0" y="0"/>
          <a:ext cx="0" cy="0"/>
          <a:chOff x="0" y="0"/>
          <a:chExt cx="0" cy="0"/>
        </a:xfrm>
      </p:grpSpPr>
      <p:grpSp>
        <p:nvGrpSpPr>
          <p:cNvPr id="10" name="Google Shape;10;p1"/>
          <p:cNvGrpSpPr/>
          <p:nvPr/>
        </p:nvGrpSpPr>
        <p:grpSpPr>
          <a:xfrm>
            <a:off x="-16" y="228598"/>
            <a:ext cx="2851500" cy="6638590"/>
            <a:chOff x="2487613" y="285750"/>
            <a:chExt cx="2428875" cy="5654676"/>
          </a:xfrm>
        </p:grpSpPr>
        <p:sp>
          <p:nvSpPr>
            <p:cNvPr id="11" name="Google Shape;11;p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2573338" y="2817813"/>
              <a:ext cx="700088" cy="2835274"/>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3148013" y="1282700"/>
              <a:ext cx="1768475" cy="3448051"/>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1"/>
          <p:cNvGrpSpPr/>
          <p:nvPr/>
        </p:nvGrpSpPr>
        <p:grpSpPr>
          <a:xfrm>
            <a:off x="27048" y="152"/>
            <a:ext cx="2356623" cy="6852948"/>
            <a:chOff x="6627813" y="195610"/>
            <a:chExt cx="1952625" cy="5678141"/>
          </a:xfrm>
        </p:grpSpPr>
        <p:sp>
          <p:nvSpPr>
            <p:cNvPr id="24" name="Google Shape;24;p1"/>
            <p:cNvSpPr/>
            <p:nvPr/>
          </p:nvSpPr>
          <p:spPr>
            <a:xfrm>
              <a:off x="6627813" y="195610"/>
              <a:ext cx="409575" cy="3646489"/>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7037388" y="3811588"/>
              <a:ext cx="457200" cy="1852614"/>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1"/>
          <p:cNvSpPr/>
          <p:nvPr/>
        </p:nvSpPr>
        <p:spPr>
          <a:xfrm>
            <a:off x="0" y="0"/>
            <a:ext cx="183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168DBA"/>
              </a:buClr>
              <a:buSzPts val="3600"/>
              <a:buFont typeface="Century Gothic"/>
              <a:buNone/>
              <a:defRPr b="0" i="0" sz="3600" u="none" cap="none" strike="noStrike">
                <a:solidFill>
                  <a:srgbClr val="168DB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8" name="Google Shape;38;p1"/>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39" name="Google Shape;39;p1"/>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0" name="Google Shape;40;p1"/>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1" name="Google Shape;41;p1"/>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rgbClr val="FEFFFF"/>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rgbClr val="FEFFFF"/>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rgbClr val="FEFFFF"/>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rgbClr val="FEFFFF"/>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rgbClr val="FEFFFF"/>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rgbClr val="FEFFFF"/>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rgbClr val="FEFFFF"/>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788A99"/>
            </a:gs>
            <a:gs pos="100000">
              <a:srgbClr val="26516A"/>
            </a:gs>
          </a:gsLst>
          <a:lin ang="5400012" scaled="0"/>
        </a:gradFill>
      </p:bgPr>
    </p:bg>
    <p:spTree>
      <p:nvGrpSpPr>
        <p:cNvPr id="164" name="Shape 164"/>
        <p:cNvGrpSpPr/>
        <p:nvPr/>
      </p:nvGrpSpPr>
      <p:grpSpPr>
        <a:xfrm>
          <a:off x="0" y="0"/>
          <a:ext cx="0" cy="0"/>
          <a:chOff x="0" y="0"/>
          <a:chExt cx="0" cy="0"/>
        </a:xfrm>
      </p:grpSpPr>
      <p:grpSp>
        <p:nvGrpSpPr>
          <p:cNvPr id="165" name="Google Shape;165;p18"/>
          <p:cNvGrpSpPr/>
          <p:nvPr/>
        </p:nvGrpSpPr>
        <p:grpSpPr>
          <a:xfrm>
            <a:off x="-16" y="228598"/>
            <a:ext cx="2851500" cy="6638590"/>
            <a:chOff x="2487613" y="285750"/>
            <a:chExt cx="2428875" cy="5654676"/>
          </a:xfrm>
        </p:grpSpPr>
        <p:sp>
          <p:nvSpPr>
            <p:cNvPr id="166" name="Google Shape;166;p18"/>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573338" y="2817813"/>
              <a:ext cx="700088" cy="2835274"/>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148013" y="1282700"/>
              <a:ext cx="1768475" cy="3448051"/>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8"/>
          <p:cNvGrpSpPr/>
          <p:nvPr/>
        </p:nvGrpSpPr>
        <p:grpSpPr>
          <a:xfrm>
            <a:off x="27048" y="152"/>
            <a:ext cx="2356623" cy="6852948"/>
            <a:chOff x="6627813" y="195610"/>
            <a:chExt cx="1952625" cy="5678141"/>
          </a:xfrm>
        </p:grpSpPr>
        <p:sp>
          <p:nvSpPr>
            <p:cNvPr id="179" name="Google Shape;179;p18"/>
            <p:cNvSpPr/>
            <p:nvPr/>
          </p:nvSpPr>
          <p:spPr>
            <a:xfrm>
              <a:off x="6627813" y="195610"/>
              <a:ext cx="409575" cy="3646489"/>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8"/>
            <p:cNvSpPr/>
            <p:nvPr/>
          </p:nvSpPr>
          <p:spPr>
            <a:xfrm>
              <a:off x="7037388" y="3811588"/>
              <a:ext cx="457200" cy="1852614"/>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8"/>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8"/>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18"/>
          <p:cNvSpPr/>
          <p:nvPr/>
        </p:nvSpPr>
        <p:spPr>
          <a:xfrm>
            <a:off x="0" y="0"/>
            <a:ext cx="183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168DBA"/>
              </a:buClr>
              <a:buSzPts val="3600"/>
              <a:buFont typeface="Century Gothic"/>
              <a:buNone/>
              <a:defRPr b="0" i="0" sz="3600" u="none" cap="none" strike="noStrike">
                <a:solidFill>
                  <a:srgbClr val="168DBA"/>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93" name="Google Shape;193;p18"/>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1000"/>
              </a:spcBef>
              <a:spcAft>
                <a:spcPts val="0"/>
              </a:spcAft>
              <a:buClr>
                <a:schemeClr val="accent1"/>
              </a:buClr>
              <a:buSzPts val="1800"/>
              <a:buFont typeface="Noto Sans Symbols"/>
              <a:buChar char="🠶"/>
              <a:defRPr b="0" i="0" sz="1800" u="none" cap="none" strike="noStrike">
                <a:solidFill>
                  <a:srgbClr val="FEFEFE"/>
                </a:solidFill>
                <a:latin typeface="Century Gothic"/>
                <a:ea typeface="Century Gothic"/>
                <a:cs typeface="Century Gothic"/>
                <a:sym typeface="Century Gothic"/>
              </a:defRPr>
            </a:lvl1pPr>
            <a:lvl2pPr indent="-330200" lvl="1" marL="914400" marR="0" rtl="0" algn="l">
              <a:spcBef>
                <a:spcPts val="1000"/>
              </a:spcBef>
              <a:spcAft>
                <a:spcPts val="0"/>
              </a:spcAft>
              <a:buClr>
                <a:schemeClr val="accent1"/>
              </a:buClr>
              <a:buSzPts val="1600"/>
              <a:buFont typeface="Noto Sans Symbols"/>
              <a:buChar char="🠶"/>
              <a:defRPr b="0" i="0" sz="1600" u="none" cap="none" strike="noStrike">
                <a:solidFill>
                  <a:srgbClr val="FEFEFE"/>
                </a:solidFill>
                <a:latin typeface="Century Gothic"/>
                <a:ea typeface="Century Gothic"/>
                <a:cs typeface="Century Gothic"/>
                <a:sym typeface="Century Gothic"/>
              </a:defRPr>
            </a:lvl2pPr>
            <a:lvl3pPr indent="-317500" lvl="2" marL="1371600" marR="0" rtl="0" algn="l">
              <a:spcBef>
                <a:spcPts val="1000"/>
              </a:spcBef>
              <a:spcAft>
                <a:spcPts val="0"/>
              </a:spcAft>
              <a:buClr>
                <a:schemeClr val="accent1"/>
              </a:buClr>
              <a:buSzPts val="1400"/>
              <a:buFont typeface="Noto Sans Symbols"/>
              <a:buChar char="🠶"/>
              <a:defRPr b="0" i="0" sz="1400" u="none" cap="none" strike="noStrike">
                <a:solidFill>
                  <a:srgbClr val="FEFEFE"/>
                </a:solidFill>
                <a:latin typeface="Century Gothic"/>
                <a:ea typeface="Century Gothic"/>
                <a:cs typeface="Century Gothic"/>
                <a:sym typeface="Century Gothic"/>
              </a:defRPr>
            </a:lvl3pPr>
            <a:lvl4pPr indent="-304800" lvl="3" marL="18288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4pPr>
            <a:lvl5pPr indent="-304800" lvl="4" marL="22860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5pPr>
            <a:lvl6pPr indent="-304800" lvl="5" marL="27432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6pPr>
            <a:lvl7pPr indent="-304800" lvl="6" marL="32004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7pPr>
            <a:lvl8pPr indent="-304800" lvl="7" marL="36576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8pPr>
            <a:lvl9pPr indent="-304800" lvl="8" marL="4114800" marR="0" rtl="0" algn="l">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9pPr>
          </a:lstStyle>
          <a:p/>
        </p:txBody>
      </p:sp>
      <p:sp>
        <p:nvSpPr>
          <p:cNvPr id="194" name="Google Shape;194;p18"/>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900">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95" name="Google Shape;195;p18"/>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96" name="Google Shape;196;p18"/>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2000" u="none">
                <a:solidFill>
                  <a:srgbClr val="FEFFFF"/>
                </a:solidFill>
                <a:latin typeface="Century Gothic"/>
                <a:ea typeface="Century Gothic"/>
                <a:cs typeface="Century Gothic"/>
                <a:sym typeface="Century Gothic"/>
              </a:defRPr>
            </a:lvl1pPr>
            <a:lvl2pPr indent="0" lvl="1" marL="0" marR="0" rtl="0" algn="r">
              <a:spcBef>
                <a:spcPts val="0"/>
              </a:spcBef>
              <a:buNone/>
              <a:defRPr b="0" sz="2000" u="none">
                <a:solidFill>
                  <a:srgbClr val="FEFFFF"/>
                </a:solidFill>
                <a:latin typeface="Century Gothic"/>
                <a:ea typeface="Century Gothic"/>
                <a:cs typeface="Century Gothic"/>
                <a:sym typeface="Century Gothic"/>
              </a:defRPr>
            </a:lvl2pPr>
            <a:lvl3pPr indent="0" lvl="2" marL="0" marR="0" rtl="0" algn="r">
              <a:spcBef>
                <a:spcPts val="0"/>
              </a:spcBef>
              <a:buNone/>
              <a:defRPr b="0" sz="2000" u="none">
                <a:solidFill>
                  <a:srgbClr val="FEFFFF"/>
                </a:solidFill>
                <a:latin typeface="Century Gothic"/>
                <a:ea typeface="Century Gothic"/>
                <a:cs typeface="Century Gothic"/>
                <a:sym typeface="Century Gothic"/>
              </a:defRPr>
            </a:lvl3pPr>
            <a:lvl4pPr indent="0" lvl="3" marL="0" marR="0" rtl="0" algn="r">
              <a:spcBef>
                <a:spcPts val="0"/>
              </a:spcBef>
              <a:buNone/>
              <a:defRPr b="0" sz="2000" u="none">
                <a:solidFill>
                  <a:srgbClr val="FEFFFF"/>
                </a:solidFill>
                <a:latin typeface="Century Gothic"/>
                <a:ea typeface="Century Gothic"/>
                <a:cs typeface="Century Gothic"/>
                <a:sym typeface="Century Gothic"/>
              </a:defRPr>
            </a:lvl4pPr>
            <a:lvl5pPr indent="0" lvl="4" marL="0" marR="0" rtl="0" algn="r">
              <a:spcBef>
                <a:spcPts val="0"/>
              </a:spcBef>
              <a:buNone/>
              <a:defRPr b="0" sz="2000" u="none">
                <a:solidFill>
                  <a:srgbClr val="FEFFFF"/>
                </a:solidFill>
                <a:latin typeface="Century Gothic"/>
                <a:ea typeface="Century Gothic"/>
                <a:cs typeface="Century Gothic"/>
                <a:sym typeface="Century Gothic"/>
              </a:defRPr>
            </a:lvl5pPr>
            <a:lvl6pPr indent="0" lvl="5" marL="0" marR="0" rtl="0" algn="r">
              <a:spcBef>
                <a:spcPts val="0"/>
              </a:spcBef>
              <a:buNone/>
              <a:defRPr b="0" sz="2000" u="none">
                <a:solidFill>
                  <a:srgbClr val="FEFFFF"/>
                </a:solidFill>
                <a:latin typeface="Century Gothic"/>
                <a:ea typeface="Century Gothic"/>
                <a:cs typeface="Century Gothic"/>
                <a:sym typeface="Century Gothic"/>
              </a:defRPr>
            </a:lvl6pPr>
            <a:lvl7pPr indent="0" lvl="6" marL="0" marR="0" rtl="0" algn="r">
              <a:spcBef>
                <a:spcPts val="0"/>
              </a:spcBef>
              <a:buNone/>
              <a:defRPr b="0" sz="2000" u="none">
                <a:solidFill>
                  <a:srgbClr val="FEFFFF"/>
                </a:solidFill>
                <a:latin typeface="Century Gothic"/>
                <a:ea typeface="Century Gothic"/>
                <a:cs typeface="Century Gothic"/>
                <a:sym typeface="Century Gothic"/>
              </a:defRPr>
            </a:lvl7pPr>
            <a:lvl8pPr indent="0" lvl="7" marL="0" marR="0" rtl="0" algn="r">
              <a:spcBef>
                <a:spcPts val="0"/>
              </a:spcBef>
              <a:buNone/>
              <a:defRPr b="0" sz="2000" u="none">
                <a:solidFill>
                  <a:srgbClr val="FEFFFF"/>
                </a:solidFill>
                <a:latin typeface="Century Gothic"/>
                <a:ea typeface="Century Gothic"/>
                <a:cs typeface="Century Gothic"/>
                <a:sym typeface="Century Gothic"/>
              </a:defRPr>
            </a:lvl8pPr>
            <a:lvl9pPr indent="0" lvl="8" marL="0" marR="0" rtl="0" algn="r">
              <a:spcBef>
                <a:spcPts val="0"/>
              </a:spcBef>
              <a:buNone/>
              <a:defRPr b="0" sz="2000" u="non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elperiodistasalvaje.blogspot.com/2014_01_01_archive.html" TargetMode="External"/><Relationship Id="rId5" Type="http://schemas.openxmlformats.org/officeDocument/2006/relationships/hyperlink" Target="https://creativecommons.org/licenses/by-nc-nd/3.0/" TargetMode="External"/><Relationship Id="rId6" Type="http://schemas.openxmlformats.org/officeDocument/2006/relationships/image" Target="../media/image2.png"/><Relationship Id="rId7"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hyperlink" Target="https://climateanalytics.org/blog/2020/black-lives-matter-the-link-between-climate-change-and-racial-justice/" TargetMode="Externa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26.png"/><Relationship Id="rId5" Type="http://schemas.openxmlformats.org/officeDocument/2006/relationships/image" Target="../media/image12.png"/><Relationship Id="rId6" Type="http://schemas.openxmlformats.org/officeDocument/2006/relationships/image" Target="../media/image24.png"/><Relationship Id="rId7"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215" name="Shape 215"/>
        <p:cNvGrpSpPr/>
        <p:nvPr/>
      </p:nvGrpSpPr>
      <p:grpSpPr>
        <a:xfrm>
          <a:off x="0" y="0"/>
          <a:ext cx="0" cy="0"/>
          <a:chOff x="0" y="0"/>
          <a:chExt cx="0" cy="0"/>
        </a:xfrm>
      </p:grpSpPr>
      <p:pic>
        <p:nvPicPr>
          <p:cNvPr descr="A picture containing nature, aquatic mammal&#10;&#10;Description automatically generated" id="216" name="Google Shape;216;p21"/>
          <p:cNvPicPr preferRelativeResize="0"/>
          <p:nvPr/>
        </p:nvPicPr>
        <p:blipFill rotWithShape="1">
          <a:blip r:embed="rId3">
            <a:alphaModFix/>
          </a:blip>
          <a:srcRect b="0" l="7808" r="1281" t="9091"/>
          <a:stretch/>
        </p:blipFill>
        <p:spPr>
          <a:xfrm>
            <a:off x="0" y="10510"/>
            <a:ext cx="12192000" cy="6858000"/>
          </a:xfrm>
          <a:prstGeom prst="rect">
            <a:avLst/>
          </a:prstGeom>
          <a:noFill/>
          <a:ln>
            <a:noFill/>
          </a:ln>
        </p:spPr>
      </p:pic>
      <p:sp>
        <p:nvSpPr>
          <p:cNvPr id="217" name="Google Shape;217;p21"/>
          <p:cNvSpPr/>
          <p:nvPr/>
        </p:nvSpPr>
        <p:spPr>
          <a:xfrm>
            <a:off x="1" y="3632297"/>
            <a:ext cx="10602096" cy="2170389"/>
          </a:xfrm>
          <a:custGeom>
            <a:rect b="b" l="l" r="r" t="t"/>
            <a:pathLst>
              <a:path extrusionOk="0" h="413" w="2259">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dk1">
              <a:alpha val="91764"/>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8" name="Google Shape;218;p21"/>
          <p:cNvSpPr txBox="1"/>
          <p:nvPr>
            <p:ph type="ctrTitle"/>
          </p:nvPr>
        </p:nvSpPr>
        <p:spPr>
          <a:xfrm>
            <a:off x="107475" y="4238075"/>
            <a:ext cx="10021800" cy="958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3100">
                <a:solidFill>
                  <a:srgbClr val="FEFFFF"/>
                </a:solidFill>
              </a:rPr>
              <a:t>Climate Change, Climate Justice and Pro-Social Behavior: Bringing Real Change to CBS in the Face</a:t>
            </a:r>
            <a:endParaRPr b="1" sz="3100">
              <a:solidFill>
                <a:srgbClr val="FEFFFF"/>
              </a:solidFill>
            </a:endParaRPr>
          </a:p>
          <a:p>
            <a:pPr indent="0" lvl="0" marL="0" rtl="0" algn="l">
              <a:lnSpc>
                <a:spcPct val="90000"/>
              </a:lnSpc>
              <a:spcBef>
                <a:spcPts val="0"/>
              </a:spcBef>
              <a:spcAft>
                <a:spcPts val="0"/>
              </a:spcAft>
              <a:buClr>
                <a:schemeClr val="dk1"/>
              </a:buClr>
              <a:buSzPts val="1100"/>
              <a:buFont typeface="Arial"/>
              <a:buNone/>
            </a:pPr>
            <a:r>
              <a:rPr b="1" lang="en-US" sz="3100">
                <a:solidFill>
                  <a:srgbClr val="FEFFFF"/>
                </a:solidFill>
              </a:rPr>
              <a:t>of a World Crisis</a:t>
            </a:r>
            <a:endParaRPr b="1" sz="3100">
              <a:solidFill>
                <a:srgbClr val="FEFFFF"/>
              </a:solidFill>
            </a:endParaRPr>
          </a:p>
        </p:txBody>
      </p:sp>
      <p:sp>
        <p:nvSpPr>
          <p:cNvPr id="219" name="Google Shape;219;p21"/>
          <p:cNvSpPr txBox="1"/>
          <p:nvPr/>
        </p:nvSpPr>
        <p:spPr>
          <a:xfrm>
            <a:off x="9319099" y="6657945"/>
            <a:ext cx="2872901" cy="200055"/>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700" u="sng">
                <a:solidFill>
                  <a:srgbClr val="FFFFFF"/>
                </a:solidFill>
                <a:latin typeface="Century Gothic"/>
                <a:ea typeface="Century Gothic"/>
                <a:cs typeface="Century Gothic"/>
                <a:sym typeface="Century Gothic"/>
                <a:hlinkClick r:id="rId4"/>
              </a:rPr>
              <a:t>This Photo</a:t>
            </a:r>
            <a:r>
              <a:rPr lang="en-US" sz="700">
                <a:solidFill>
                  <a:srgbClr val="FFFFFF"/>
                </a:solidFill>
                <a:latin typeface="Century Gothic"/>
                <a:ea typeface="Century Gothic"/>
                <a:cs typeface="Century Gothic"/>
                <a:sym typeface="Century Gothic"/>
              </a:rPr>
              <a:t> by Unknown Author is licensed under </a:t>
            </a:r>
            <a:r>
              <a:rPr lang="en-US" sz="700" u="sng">
                <a:solidFill>
                  <a:srgbClr val="FFFFFF"/>
                </a:solidFill>
                <a:latin typeface="Century Gothic"/>
                <a:ea typeface="Century Gothic"/>
                <a:cs typeface="Century Gothic"/>
                <a:sym typeface="Century Gothic"/>
                <a:hlinkClick r:id="rId5"/>
              </a:rPr>
              <a:t>CC BY-NC-ND</a:t>
            </a:r>
            <a:endParaRPr sz="700">
              <a:solidFill>
                <a:srgbClr val="FFFFFF"/>
              </a:solidFill>
              <a:latin typeface="Century Gothic"/>
              <a:ea typeface="Century Gothic"/>
              <a:cs typeface="Century Gothic"/>
              <a:sym typeface="Century Gothic"/>
            </a:endParaRPr>
          </a:p>
        </p:txBody>
      </p:sp>
      <p:sp>
        <p:nvSpPr>
          <p:cNvPr id="220" name="Google Shape;220;p21"/>
          <p:cNvSpPr txBox="1"/>
          <p:nvPr/>
        </p:nvSpPr>
        <p:spPr>
          <a:xfrm>
            <a:off x="279475" y="5353100"/>
            <a:ext cx="9786000" cy="11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Lisa W. Coyne, PhD Harvard Medical School/New England Center for OCD and Anxiety, Boston</a:t>
            </a:r>
            <a:endParaRPr>
              <a:solidFill>
                <a:srgbClr val="FFFFFF"/>
              </a:solidFill>
              <a:latin typeface="Century Gothic"/>
              <a:ea typeface="Century Gothic"/>
              <a:cs typeface="Century Gothic"/>
              <a:sym typeface="Century Gothic"/>
            </a:endParaRPr>
          </a:p>
        </p:txBody>
      </p:sp>
      <p:pic>
        <p:nvPicPr>
          <p:cNvPr id="221" name="Google Shape;221;p21"/>
          <p:cNvPicPr preferRelativeResize="0"/>
          <p:nvPr/>
        </p:nvPicPr>
        <p:blipFill>
          <a:blip r:embed="rId6">
            <a:alphaModFix/>
          </a:blip>
          <a:stretch>
            <a:fillRect/>
          </a:stretch>
        </p:blipFill>
        <p:spPr>
          <a:xfrm>
            <a:off x="10293472" y="5536100"/>
            <a:ext cx="1534068" cy="958800"/>
          </a:xfrm>
          <a:prstGeom prst="rect">
            <a:avLst/>
          </a:prstGeom>
          <a:noFill/>
          <a:ln>
            <a:noFill/>
          </a:ln>
        </p:spPr>
      </p:pic>
      <p:pic>
        <p:nvPicPr>
          <p:cNvPr id="222" name="Google Shape;222;p21"/>
          <p:cNvPicPr preferRelativeResize="0"/>
          <p:nvPr/>
        </p:nvPicPr>
        <p:blipFill>
          <a:blip r:embed="rId7">
            <a:alphaModFix/>
          </a:blip>
          <a:stretch>
            <a:fillRect/>
          </a:stretch>
        </p:blipFill>
        <p:spPr>
          <a:xfrm>
            <a:off x="9153500" y="5539523"/>
            <a:ext cx="957269" cy="9587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25" name="Shape 325"/>
        <p:cNvGrpSpPr/>
        <p:nvPr/>
      </p:nvGrpSpPr>
      <p:grpSpPr>
        <a:xfrm>
          <a:off x="0" y="0"/>
          <a:ext cx="0" cy="0"/>
          <a:chOff x="0" y="0"/>
          <a:chExt cx="0" cy="0"/>
        </a:xfrm>
      </p:grpSpPr>
      <p:sp>
        <p:nvSpPr>
          <p:cNvPr id="326" name="Google Shape;326;p30"/>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t/>
            </a:r>
            <a:endParaRPr/>
          </a:p>
        </p:txBody>
      </p:sp>
      <p:sp>
        <p:nvSpPr>
          <p:cNvPr id="327" name="Google Shape;327;p30"/>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p>
            <a:pPr indent="-228600" lvl="0" marL="342900" rtl="0" algn="l">
              <a:spcBef>
                <a:spcPts val="0"/>
              </a:spcBef>
              <a:spcAft>
                <a:spcPts val="0"/>
              </a:spcAft>
              <a:buSzPts val="1800"/>
              <a:buNone/>
            </a:pPr>
            <a:r>
              <a:t/>
            </a:r>
            <a:endParaRPr/>
          </a:p>
        </p:txBody>
      </p:sp>
      <p:pic>
        <p:nvPicPr>
          <p:cNvPr descr="Half of the world's population lives within 100km of the sea" id="328" name="Google Shape;328;p30"/>
          <p:cNvPicPr preferRelativeResize="0"/>
          <p:nvPr/>
        </p:nvPicPr>
        <p:blipFill rotWithShape="1">
          <a:blip r:embed="rId3">
            <a:alphaModFix/>
          </a:blip>
          <a:srcRect b="0" l="0" r="0" t="0"/>
          <a:stretch/>
        </p:blipFill>
        <p:spPr>
          <a:xfrm>
            <a:off x="361348" y="0"/>
            <a:ext cx="11143264" cy="67889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1"/>
          <p:cNvSpPr txBox="1"/>
          <p:nvPr>
            <p:ph type="title"/>
          </p:nvPr>
        </p:nvSpPr>
        <p:spPr>
          <a:xfrm>
            <a:off x="2592925" y="624110"/>
            <a:ext cx="8911800" cy="1281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31"/>
          <p:cNvSpPr txBox="1"/>
          <p:nvPr>
            <p:ph idx="1" type="body"/>
          </p:nvPr>
        </p:nvSpPr>
        <p:spPr>
          <a:xfrm>
            <a:off x="2589212" y="2133600"/>
            <a:ext cx="8915400" cy="3777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36" name="Google Shape;336;p31"/>
          <p:cNvPicPr preferRelativeResize="0"/>
          <p:nvPr/>
        </p:nvPicPr>
        <p:blipFill>
          <a:blip r:embed="rId3">
            <a:alphaModFix/>
          </a:blip>
          <a:stretch>
            <a:fillRect/>
          </a:stretch>
        </p:blipFill>
        <p:spPr>
          <a:xfrm>
            <a:off x="0" y="3"/>
            <a:ext cx="12192000" cy="6839712"/>
          </a:xfrm>
          <a:prstGeom prst="rect">
            <a:avLst/>
          </a:prstGeom>
          <a:noFill/>
          <a:ln>
            <a:noFill/>
          </a:ln>
        </p:spPr>
      </p:pic>
      <p:sp>
        <p:nvSpPr>
          <p:cNvPr id="337" name="Google Shape;337;p31"/>
          <p:cNvSpPr txBox="1"/>
          <p:nvPr/>
        </p:nvSpPr>
        <p:spPr>
          <a:xfrm>
            <a:off x="7605750" y="2225575"/>
            <a:ext cx="3898800" cy="11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Century Gothic"/>
                <a:ea typeface="Century Gothic"/>
                <a:cs typeface="Century Gothic"/>
                <a:sym typeface="Century Gothic"/>
              </a:rPr>
              <a:t>The effects of our collective behavior:</a:t>
            </a:r>
            <a:endParaRPr b="1" sz="3000">
              <a:latin typeface="Century Gothic"/>
              <a:ea typeface="Century Gothic"/>
              <a:cs typeface="Century Gothic"/>
              <a:sym typeface="Century Gothic"/>
            </a:endParaRPr>
          </a:p>
          <a:p>
            <a:pPr indent="0" lvl="0" marL="0" rtl="0" algn="l">
              <a:spcBef>
                <a:spcPts val="0"/>
              </a:spcBef>
              <a:spcAft>
                <a:spcPts val="0"/>
              </a:spcAft>
              <a:buNone/>
            </a:pPr>
            <a:r>
              <a:t/>
            </a:r>
            <a:endParaRPr b="1" sz="3000">
              <a:latin typeface="Century Gothic"/>
              <a:ea typeface="Century Gothic"/>
              <a:cs typeface="Century Gothic"/>
              <a:sym typeface="Century Gothic"/>
            </a:endParaRPr>
          </a:p>
          <a:p>
            <a:pPr indent="0" lvl="0" marL="0" rtl="0" algn="l">
              <a:spcBef>
                <a:spcPts val="0"/>
              </a:spcBef>
              <a:spcAft>
                <a:spcPts val="0"/>
              </a:spcAft>
              <a:buNone/>
            </a:pPr>
            <a:r>
              <a:rPr b="1" lang="en-US" sz="3000">
                <a:latin typeface="Century Gothic"/>
                <a:ea typeface="Century Gothic"/>
                <a:cs typeface="Century Gothic"/>
                <a:sym typeface="Century Gothic"/>
              </a:rPr>
              <a:t>11 cities that will become </a:t>
            </a:r>
            <a:endParaRPr b="1" sz="3000">
              <a:latin typeface="Century Gothic"/>
              <a:ea typeface="Century Gothic"/>
              <a:cs typeface="Century Gothic"/>
              <a:sym typeface="Century Gothic"/>
            </a:endParaRPr>
          </a:p>
          <a:p>
            <a:pPr indent="0" lvl="0" marL="0" rtl="0" algn="l">
              <a:spcBef>
                <a:spcPts val="0"/>
              </a:spcBef>
              <a:spcAft>
                <a:spcPts val="0"/>
              </a:spcAft>
              <a:buNone/>
            </a:pPr>
            <a:r>
              <a:t/>
            </a:r>
            <a:endParaRPr b="1" sz="3000">
              <a:latin typeface="Century Gothic"/>
              <a:ea typeface="Century Gothic"/>
              <a:cs typeface="Century Gothic"/>
              <a:sym typeface="Century Gothic"/>
            </a:endParaRPr>
          </a:p>
          <a:p>
            <a:pPr indent="0" lvl="0" marL="0" rtl="0" algn="l">
              <a:spcBef>
                <a:spcPts val="0"/>
              </a:spcBef>
              <a:spcAft>
                <a:spcPts val="0"/>
              </a:spcAft>
              <a:buNone/>
            </a:pPr>
            <a:r>
              <a:rPr b="1" lang="en-US" sz="3000">
                <a:latin typeface="Century Gothic"/>
                <a:ea typeface="Century Gothic"/>
                <a:cs typeface="Century Gothic"/>
                <a:sym typeface="Century Gothic"/>
              </a:rPr>
              <a:t>uninhabitable </a:t>
            </a:r>
            <a:endParaRPr b="1" sz="3000">
              <a:latin typeface="Century Gothic"/>
              <a:ea typeface="Century Gothic"/>
              <a:cs typeface="Century Gothic"/>
              <a:sym typeface="Century Gothic"/>
            </a:endParaRPr>
          </a:p>
          <a:p>
            <a:pPr indent="0" lvl="0" marL="0" rtl="0" algn="l">
              <a:spcBef>
                <a:spcPts val="0"/>
              </a:spcBef>
              <a:spcAft>
                <a:spcPts val="0"/>
              </a:spcAft>
              <a:buNone/>
            </a:pPr>
            <a:r>
              <a:rPr b="1" lang="en-US" sz="3000">
                <a:latin typeface="Century Gothic"/>
                <a:ea typeface="Century Gothic"/>
                <a:cs typeface="Century Gothic"/>
                <a:sym typeface="Century Gothic"/>
              </a:rPr>
              <a:t>by 2100</a:t>
            </a:r>
            <a:endParaRPr b="1" sz="30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pic>
        <p:nvPicPr>
          <p:cNvPr id="343" name="Google Shape;343;p32"/>
          <p:cNvPicPr preferRelativeResize="0"/>
          <p:nvPr/>
        </p:nvPicPr>
        <p:blipFill>
          <a:blip r:embed="rId3">
            <a:alphaModFix/>
          </a:blip>
          <a:stretch>
            <a:fillRect/>
          </a:stretch>
        </p:blipFill>
        <p:spPr>
          <a:xfrm>
            <a:off x="0" y="-116725"/>
            <a:ext cx="12039601" cy="7524741"/>
          </a:xfrm>
          <a:prstGeom prst="rect">
            <a:avLst/>
          </a:prstGeom>
          <a:noFill/>
          <a:ln>
            <a:noFill/>
          </a:ln>
        </p:spPr>
      </p:pic>
      <p:sp>
        <p:nvSpPr>
          <p:cNvPr id="344" name="Google Shape;344;p32"/>
          <p:cNvSpPr txBox="1"/>
          <p:nvPr>
            <p:ph type="title"/>
          </p:nvPr>
        </p:nvSpPr>
        <p:spPr>
          <a:xfrm>
            <a:off x="734700" y="265225"/>
            <a:ext cx="10722600" cy="16332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2400">
                <a:solidFill>
                  <a:srgbClr val="DD7E6B"/>
                </a:solidFill>
                <a:highlight>
                  <a:srgbClr val="000000"/>
                </a:highlight>
              </a:rPr>
              <a:t>The countries that have contributed least to climate change, and are most vulnerable to extreme events, are projected to experience the strongest increase in variability. These changes would therefore amplify the inequality associated with the impacts of a changing climate.</a:t>
            </a:r>
            <a:r>
              <a:rPr lang="en-US" sz="2400">
                <a:solidFill>
                  <a:srgbClr val="CC4125"/>
                </a:solidFill>
                <a:highlight>
                  <a:srgbClr val="000000"/>
                </a:highlight>
              </a:rPr>
              <a:t> </a:t>
            </a:r>
            <a:endParaRPr sz="2400">
              <a:solidFill>
                <a:srgbClr val="CC4125"/>
              </a:solidFill>
              <a:highlight>
                <a:srgbClr val="000000"/>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49" name="Shape 349"/>
        <p:cNvGrpSpPr/>
        <p:nvPr/>
      </p:nvGrpSpPr>
      <p:grpSpPr>
        <a:xfrm>
          <a:off x="0" y="0"/>
          <a:ext cx="0" cy="0"/>
          <a:chOff x="0" y="0"/>
          <a:chExt cx="0" cy="0"/>
        </a:xfrm>
      </p:grpSpPr>
      <p:sp>
        <p:nvSpPr>
          <p:cNvPr id="350" name="Google Shape;350;p33"/>
          <p:cNvSpPr txBox="1"/>
          <p:nvPr>
            <p:ph type="title"/>
          </p:nvPr>
        </p:nvSpPr>
        <p:spPr>
          <a:xfrm>
            <a:off x="2589212" y="2058750"/>
            <a:ext cx="89154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We have a behavior problem.</a:t>
            </a:r>
            <a:endParaRPr/>
          </a:p>
        </p:txBody>
      </p:sp>
      <p:sp>
        <p:nvSpPr>
          <p:cNvPr id="351" name="Google Shape;351;p33"/>
          <p:cNvSpPr txBox="1"/>
          <p:nvPr>
            <p:ph idx="1" type="body"/>
          </p:nvPr>
        </p:nvSpPr>
        <p:spPr>
          <a:xfrm>
            <a:off x="2589212" y="3530129"/>
            <a:ext cx="8915400" cy="8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34"/>
          <p:cNvSpPr txBox="1"/>
          <p:nvPr>
            <p:ph type="title"/>
          </p:nvPr>
        </p:nvSpPr>
        <p:spPr>
          <a:xfrm>
            <a:off x="2589212" y="2058750"/>
            <a:ext cx="89154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34"/>
          <p:cNvSpPr txBox="1"/>
          <p:nvPr>
            <p:ph idx="1" type="body"/>
          </p:nvPr>
        </p:nvSpPr>
        <p:spPr>
          <a:xfrm>
            <a:off x="2589212" y="3530129"/>
            <a:ext cx="8915400" cy="8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59" name="Google Shape;359;p34"/>
          <p:cNvPicPr preferRelativeResize="0"/>
          <p:nvPr/>
        </p:nvPicPr>
        <p:blipFill>
          <a:blip r:embed="rId3">
            <a:alphaModFix/>
          </a:blip>
          <a:stretch>
            <a:fillRect/>
          </a:stretch>
        </p:blipFill>
        <p:spPr>
          <a:xfrm>
            <a:off x="13" y="1"/>
            <a:ext cx="12191982"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35"/>
          <p:cNvSpPr txBox="1"/>
          <p:nvPr>
            <p:ph type="title"/>
          </p:nvPr>
        </p:nvSpPr>
        <p:spPr>
          <a:xfrm>
            <a:off x="2589212" y="2058750"/>
            <a:ext cx="89154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5"/>
          <p:cNvSpPr txBox="1"/>
          <p:nvPr>
            <p:ph idx="1" type="body"/>
          </p:nvPr>
        </p:nvSpPr>
        <p:spPr>
          <a:xfrm>
            <a:off x="2589212" y="3530129"/>
            <a:ext cx="8915400" cy="8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67" name="Google Shape;367;p35"/>
          <p:cNvPicPr preferRelativeResize="0"/>
          <p:nvPr/>
        </p:nvPicPr>
        <p:blipFill>
          <a:blip r:embed="rId3">
            <a:alphaModFix/>
          </a:blip>
          <a:stretch>
            <a:fillRect/>
          </a:stretch>
        </p:blipFill>
        <p:spPr>
          <a:xfrm>
            <a:off x="203200" y="-2032054"/>
            <a:ext cx="12192000" cy="91440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pic>
        <p:nvPicPr>
          <p:cNvPr id="373" name="Google Shape;373;p36"/>
          <p:cNvPicPr preferRelativeResize="0"/>
          <p:nvPr/>
        </p:nvPicPr>
        <p:blipFill>
          <a:blip r:embed="rId3">
            <a:alphaModFix/>
          </a:blip>
          <a:stretch>
            <a:fillRect/>
          </a:stretch>
        </p:blipFill>
        <p:spPr>
          <a:xfrm>
            <a:off x="0" y="35868"/>
            <a:ext cx="12192000" cy="68221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78" name="Shape 378"/>
        <p:cNvGrpSpPr/>
        <p:nvPr/>
      </p:nvGrpSpPr>
      <p:grpSpPr>
        <a:xfrm>
          <a:off x="0" y="0"/>
          <a:ext cx="0" cy="0"/>
          <a:chOff x="0" y="0"/>
          <a:chExt cx="0" cy="0"/>
        </a:xfrm>
      </p:grpSpPr>
      <p:sp>
        <p:nvSpPr>
          <p:cNvPr id="379" name="Google Shape;379;p37"/>
          <p:cNvSpPr txBox="1"/>
          <p:nvPr>
            <p:ph type="title"/>
          </p:nvPr>
        </p:nvSpPr>
        <p:spPr>
          <a:xfrm>
            <a:off x="2589212" y="2058750"/>
            <a:ext cx="89154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37"/>
          <p:cNvSpPr txBox="1"/>
          <p:nvPr>
            <p:ph idx="1" type="body"/>
          </p:nvPr>
        </p:nvSpPr>
        <p:spPr>
          <a:xfrm>
            <a:off x="2589212" y="3530129"/>
            <a:ext cx="8915400" cy="8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81" name="Google Shape;381;p37"/>
          <p:cNvPicPr preferRelativeResize="0"/>
          <p:nvPr/>
        </p:nvPicPr>
        <p:blipFill>
          <a:blip r:embed="rId3">
            <a:alphaModFix/>
          </a:blip>
          <a:stretch>
            <a:fillRect/>
          </a:stretch>
        </p:blipFill>
        <p:spPr>
          <a:xfrm>
            <a:off x="1360825" y="0"/>
            <a:ext cx="9470349"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38"/>
          <p:cNvSpPr txBox="1"/>
          <p:nvPr>
            <p:ph type="title"/>
          </p:nvPr>
        </p:nvSpPr>
        <p:spPr>
          <a:xfrm>
            <a:off x="2589212" y="2058750"/>
            <a:ext cx="8915399" cy="1468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168DBA"/>
              </a:buClr>
              <a:buSzPts val="4000"/>
              <a:buFont typeface="Century Gothic"/>
              <a:buNone/>
            </a:pPr>
            <a:r>
              <a:t/>
            </a:r>
            <a:endParaRPr/>
          </a:p>
        </p:txBody>
      </p:sp>
      <p:sp>
        <p:nvSpPr>
          <p:cNvPr id="387" name="Google Shape;387;p38"/>
          <p:cNvSpPr txBox="1"/>
          <p:nvPr>
            <p:ph idx="1" type="body"/>
          </p:nvPr>
        </p:nvSpPr>
        <p:spPr>
          <a:xfrm>
            <a:off x="2589212" y="3530129"/>
            <a:ext cx="8915399" cy="860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000"/>
              <a:buNone/>
            </a:pPr>
            <a:r>
              <a:t/>
            </a:r>
            <a:endParaRPr/>
          </a:p>
        </p:txBody>
      </p:sp>
      <p:pic>
        <p:nvPicPr>
          <p:cNvPr id="388" name="Google Shape;388;p38"/>
          <p:cNvPicPr preferRelativeResize="0"/>
          <p:nvPr/>
        </p:nvPicPr>
        <p:blipFill>
          <a:blip r:embed="rId3">
            <a:alphaModFix/>
          </a:blip>
          <a:stretch>
            <a:fillRect/>
          </a:stretch>
        </p:blipFill>
        <p:spPr>
          <a:xfrm>
            <a:off x="0" y="-260025"/>
            <a:ext cx="12192000" cy="7118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92" name="Shape 392"/>
        <p:cNvGrpSpPr/>
        <p:nvPr/>
      </p:nvGrpSpPr>
      <p:grpSpPr>
        <a:xfrm>
          <a:off x="0" y="0"/>
          <a:ext cx="0" cy="0"/>
          <a:chOff x="0" y="0"/>
          <a:chExt cx="0" cy="0"/>
        </a:xfrm>
      </p:grpSpPr>
      <p:grpSp>
        <p:nvGrpSpPr>
          <p:cNvPr id="393" name="Google Shape;393;p39"/>
          <p:cNvGrpSpPr/>
          <p:nvPr/>
        </p:nvGrpSpPr>
        <p:grpSpPr>
          <a:xfrm>
            <a:off x="9" y="228600"/>
            <a:ext cx="2851523" cy="6638625"/>
            <a:chOff x="2487613" y="285750"/>
            <a:chExt cx="2428875" cy="5654676"/>
          </a:xfrm>
        </p:grpSpPr>
        <p:sp>
          <p:nvSpPr>
            <p:cNvPr id="394" name="Google Shape;394;p3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9"/>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 name="Google Shape;406;p39"/>
          <p:cNvGrpSpPr/>
          <p:nvPr/>
        </p:nvGrpSpPr>
        <p:grpSpPr>
          <a:xfrm>
            <a:off x="27225" y="157"/>
            <a:ext cx="2356675" cy="6853096"/>
            <a:chOff x="6627813" y="195610"/>
            <a:chExt cx="1952625" cy="5678141"/>
          </a:xfrm>
        </p:grpSpPr>
        <p:sp>
          <p:nvSpPr>
            <p:cNvPr id="407" name="Google Shape;407;p39"/>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9"/>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9"/>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9"/>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9"/>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9"/>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9"/>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9"/>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9"/>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9"/>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9"/>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9"/>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39"/>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9"/>
          <p:cNvSpPr/>
          <p:nvPr/>
        </p:nvSpPr>
        <p:spPr>
          <a:xfrm>
            <a:off x="0" y="-786"/>
            <a:ext cx="12192000" cy="68540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mage result for earth images" id="422" name="Google Shape;422;p39"/>
          <p:cNvPicPr preferRelativeResize="0"/>
          <p:nvPr/>
        </p:nvPicPr>
        <p:blipFill rotWithShape="1">
          <a:blip r:embed="rId3">
            <a:alphaModFix amt="40000"/>
          </a:blip>
          <a:srcRect b="0" l="1136" r="9975" t="0"/>
          <a:stretch/>
        </p:blipFill>
        <p:spPr>
          <a:xfrm>
            <a:off x="-218375" y="0"/>
            <a:ext cx="12410376" cy="6858000"/>
          </a:xfrm>
          <a:prstGeom prst="rect">
            <a:avLst/>
          </a:prstGeom>
          <a:noFill/>
          <a:ln>
            <a:noFill/>
          </a:ln>
        </p:spPr>
      </p:pic>
      <p:sp>
        <p:nvSpPr>
          <p:cNvPr id="423" name="Google Shape;423;p39"/>
          <p:cNvSpPr txBox="1"/>
          <p:nvPr>
            <p:ph type="title"/>
          </p:nvPr>
        </p:nvSpPr>
        <p:spPr>
          <a:xfrm>
            <a:off x="1248763" y="3946055"/>
            <a:ext cx="9694500" cy="2262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4860"/>
              <a:buFont typeface="Century Gothic"/>
              <a:buNone/>
            </a:pPr>
            <a:r>
              <a:rPr lang="en-US" sz="3600">
                <a:solidFill>
                  <a:schemeClr val="lt1"/>
                </a:solidFill>
              </a:rPr>
              <a:t>This story about “us and them” is wrong.</a:t>
            </a:r>
            <a:endParaRPr sz="3600">
              <a:solidFill>
                <a:schemeClr val="lt1"/>
              </a:solidFill>
            </a:endParaRPr>
          </a:p>
          <a:p>
            <a:pPr indent="0" lvl="0" marL="0" rtl="0" algn="l">
              <a:spcBef>
                <a:spcPts val="0"/>
              </a:spcBef>
              <a:spcAft>
                <a:spcPts val="0"/>
              </a:spcAft>
              <a:buClr>
                <a:schemeClr val="lt1"/>
              </a:buClr>
              <a:buSzPts val="4860"/>
              <a:buFont typeface="Century Gothic"/>
              <a:buNone/>
            </a:pPr>
            <a:r>
              <a:t/>
            </a:r>
            <a:endParaRPr sz="3600">
              <a:solidFill>
                <a:schemeClr val="lt1"/>
              </a:solidFill>
            </a:endParaRPr>
          </a:p>
          <a:p>
            <a:pPr indent="0" lvl="0" marL="0" rtl="0" algn="l">
              <a:spcBef>
                <a:spcPts val="0"/>
              </a:spcBef>
              <a:spcAft>
                <a:spcPts val="0"/>
              </a:spcAft>
              <a:buClr>
                <a:schemeClr val="lt1"/>
              </a:buClr>
              <a:buSzPts val="4860"/>
              <a:buFont typeface="Century Gothic"/>
              <a:buNone/>
            </a:pPr>
            <a:r>
              <a:t/>
            </a:r>
            <a:endParaRPr sz="3600">
              <a:solidFill>
                <a:schemeClr val="lt1"/>
              </a:solidFill>
            </a:endParaRPr>
          </a:p>
          <a:p>
            <a:pPr indent="0" lvl="0" marL="0" rtl="0" algn="l">
              <a:spcBef>
                <a:spcPts val="0"/>
              </a:spcBef>
              <a:spcAft>
                <a:spcPts val="0"/>
              </a:spcAft>
              <a:buClr>
                <a:schemeClr val="lt1"/>
              </a:buClr>
              <a:buSzPts val="4860"/>
              <a:buFont typeface="Century Gothic"/>
              <a:buNone/>
            </a:pPr>
            <a:r>
              <a:t/>
            </a:r>
            <a:endParaRPr sz="3600">
              <a:solidFill>
                <a:schemeClr val="lt1"/>
              </a:solidFill>
            </a:endParaRPr>
          </a:p>
          <a:p>
            <a:pPr indent="0" lvl="0" marL="0" rtl="0" algn="l">
              <a:spcBef>
                <a:spcPts val="0"/>
              </a:spcBef>
              <a:spcAft>
                <a:spcPts val="0"/>
              </a:spcAft>
              <a:buClr>
                <a:schemeClr val="lt1"/>
              </a:buClr>
              <a:buSzPts val="4860"/>
              <a:buFont typeface="Century Gothic"/>
              <a:buNone/>
            </a:pPr>
            <a:r>
              <a:t/>
            </a:r>
            <a:endParaRPr sz="3600">
              <a:solidFill>
                <a:schemeClr val="lt1"/>
              </a:solidFill>
            </a:endParaRPr>
          </a:p>
          <a:p>
            <a:pPr indent="0" lvl="0" marL="0" rtl="0" algn="l">
              <a:spcBef>
                <a:spcPts val="0"/>
              </a:spcBef>
              <a:spcAft>
                <a:spcPts val="0"/>
              </a:spcAft>
              <a:buClr>
                <a:schemeClr val="lt1"/>
              </a:buClr>
              <a:buSzPts val="4860"/>
              <a:buFont typeface="Century Gothic"/>
              <a:buNone/>
            </a:pPr>
            <a:r>
              <a:t/>
            </a:r>
            <a:endParaRPr sz="3600">
              <a:solidFill>
                <a:schemeClr val="lt1"/>
              </a:solidFill>
            </a:endParaRPr>
          </a:p>
          <a:p>
            <a:pPr indent="0" lvl="0" marL="0" rtl="0" algn="l">
              <a:spcBef>
                <a:spcPts val="0"/>
              </a:spcBef>
              <a:spcAft>
                <a:spcPts val="0"/>
              </a:spcAft>
              <a:buClr>
                <a:schemeClr val="lt1"/>
              </a:buClr>
              <a:buSzPts val="4860"/>
              <a:buFont typeface="Century Gothic"/>
              <a:buNone/>
            </a:pPr>
            <a:r>
              <a:t/>
            </a:r>
            <a:endParaRPr sz="3600">
              <a:solidFill>
                <a:schemeClr val="lt1"/>
              </a:solidFill>
            </a:endParaRPr>
          </a:p>
          <a:p>
            <a:pPr indent="0" lvl="0" marL="0" rtl="0" algn="l">
              <a:spcBef>
                <a:spcPts val="0"/>
              </a:spcBef>
              <a:spcAft>
                <a:spcPts val="0"/>
              </a:spcAft>
              <a:buClr>
                <a:schemeClr val="lt1"/>
              </a:buClr>
              <a:buSzPts val="4860"/>
              <a:buFont typeface="Century Gothic"/>
              <a:buNone/>
            </a:pPr>
            <a:r>
              <a:t/>
            </a:r>
            <a:endParaRPr sz="3600">
              <a:solidFill>
                <a:schemeClr val="lt1"/>
              </a:solidFill>
            </a:endParaRPr>
          </a:p>
          <a:p>
            <a:pPr indent="0" lvl="0" marL="0" rtl="0" algn="l">
              <a:spcBef>
                <a:spcPts val="0"/>
              </a:spcBef>
              <a:spcAft>
                <a:spcPts val="0"/>
              </a:spcAft>
              <a:buClr>
                <a:schemeClr val="lt1"/>
              </a:buClr>
              <a:buSzPts val="4860"/>
              <a:buFont typeface="Century Gothic"/>
              <a:buNone/>
            </a:pPr>
            <a:r>
              <a:rPr lang="en-US" sz="3600">
                <a:solidFill>
                  <a:schemeClr val="lt1"/>
                </a:solidFill>
              </a:rPr>
              <a:t> </a:t>
            </a:r>
            <a:br>
              <a:rPr lang="en-US" sz="3600">
                <a:solidFill>
                  <a:schemeClr val="lt1"/>
                </a:solidFill>
              </a:rPr>
            </a:br>
            <a:r>
              <a:rPr lang="en-US" sz="3600">
                <a:solidFill>
                  <a:schemeClr val="lt1"/>
                </a:solidFill>
              </a:rPr>
              <a:t>There is only one human family.</a:t>
            </a:r>
            <a:endParaRPr sz="3600"/>
          </a:p>
        </p:txBody>
      </p:sp>
      <p:sp>
        <p:nvSpPr>
          <p:cNvPr id="424" name="Google Shape;424;p39"/>
          <p:cNvSpPr txBox="1"/>
          <p:nvPr>
            <p:ph idx="1" type="body"/>
          </p:nvPr>
        </p:nvSpPr>
        <p:spPr>
          <a:xfrm>
            <a:off x="2589213" y="4777379"/>
            <a:ext cx="8915399" cy="112628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t/>
            </a:r>
            <a:endParaRPr sz="1800"/>
          </a:p>
          <a:p>
            <a:pPr indent="0" lvl="0" marL="0" rtl="0" algn="l">
              <a:spcBef>
                <a:spcPts val="0"/>
              </a:spcBef>
              <a:spcAft>
                <a:spcPts val="0"/>
              </a:spcAft>
              <a:buSzPts val="1800"/>
              <a:buNone/>
            </a:pPr>
            <a:r>
              <a:t/>
            </a:r>
            <a:endParaRPr sz="1800"/>
          </a:p>
        </p:txBody>
      </p:sp>
      <p:sp>
        <p:nvSpPr>
          <p:cNvPr id="425" name="Google Shape;425;p39"/>
          <p:cNvSpPr/>
          <p:nvPr/>
        </p:nvSpPr>
        <p:spPr>
          <a:xfrm>
            <a:off x="0" y="0"/>
            <a:ext cx="182880" cy="6858000"/>
          </a:xfrm>
          <a:prstGeom prst="rect">
            <a:avLst/>
          </a:prstGeom>
          <a:solidFill>
            <a:srgbClr val="5646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26" name="Shape 226"/>
        <p:cNvGrpSpPr/>
        <p:nvPr/>
      </p:nvGrpSpPr>
      <p:grpSpPr>
        <a:xfrm>
          <a:off x="0" y="0"/>
          <a:ext cx="0" cy="0"/>
          <a:chOff x="0" y="0"/>
          <a:chExt cx="0" cy="0"/>
        </a:xfrm>
      </p:grpSpPr>
      <p:sp>
        <p:nvSpPr>
          <p:cNvPr id="227" name="Google Shape;227;p22"/>
          <p:cNvSpPr/>
          <p:nvPr/>
        </p:nvSpPr>
        <p:spPr>
          <a:xfrm>
            <a:off x="0" y="-786"/>
            <a:ext cx="4619543" cy="6854038"/>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8" name="Google Shape;228;p22"/>
          <p:cNvSpPr txBox="1"/>
          <p:nvPr>
            <p:ph type="title"/>
          </p:nvPr>
        </p:nvSpPr>
        <p:spPr>
          <a:xfrm>
            <a:off x="649224" y="645106"/>
            <a:ext cx="3650279" cy="125989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240"/>
              <a:buFont typeface="Century Gothic"/>
              <a:buNone/>
            </a:pPr>
            <a:r>
              <a:rPr lang="en-US" sz="3240">
                <a:solidFill>
                  <a:schemeClr val="lt1"/>
                </a:solidFill>
              </a:rPr>
              <a:t>Dr. Janet Helms</a:t>
            </a:r>
            <a:br>
              <a:rPr lang="en-US" sz="3240">
                <a:solidFill>
                  <a:schemeClr val="lt1"/>
                </a:solidFill>
              </a:rPr>
            </a:br>
            <a:r>
              <a:rPr lang="en-US" sz="3240">
                <a:solidFill>
                  <a:schemeClr val="lt1"/>
                </a:solidFill>
              </a:rPr>
              <a:t>ACBS WorldCon</a:t>
            </a:r>
            <a:br>
              <a:rPr lang="en-US" sz="3240">
                <a:solidFill>
                  <a:schemeClr val="lt1"/>
                </a:solidFill>
              </a:rPr>
            </a:br>
            <a:r>
              <a:rPr lang="en-US" sz="3240">
                <a:solidFill>
                  <a:schemeClr val="lt1"/>
                </a:solidFill>
              </a:rPr>
              <a:t>Dublin, 2019</a:t>
            </a:r>
            <a:endParaRPr/>
          </a:p>
        </p:txBody>
      </p:sp>
      <p:sp>
        <p:nvSpPr>
          <p:cNvPr id="229" name="Google Shape;229;p22"/>
          <p:cNvSpPr txBox="1"/>
          <p:nvPr>
            <p:ph idx="1" type="body"/>
          </p:nvPr>
        </p:nvSpPr>
        <p:spPr>
          <a:xfrm>
            <a:off x="649225" y="2133600"/>
            <a:ext cx="3650278" cy="375925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FFFB7"/>
              </a:buClr>
              <a:buSzPts val="1800"/>
              <a:buChar char="🠶"/>
            </a:pPr>
            <a:r>
              <a:t/>
            </a:r>
            <a:endParaRPr/>
          </a:p>
          <a:p>
            <a:pPr indent="0" lvl="0" marL="0" rtl="0" algn="l">
              <a:spcBef>
                <a:spcPts val="1000"/>
              </a:spcBef>
              <a:spcAft>
                <a:spcPts val="0"/>
              </a:spcAft>
              <a:buClr>
                <a:srgbClr val="0FFFB7"/>
              </a:buClr>
              <a:buSzPts val="1800"/>
              <a:buNone/>
            </a:pPr>
            <a:r>
              <a:t/>
            </a:r>
            <a:endParaRPr i="1" sz="2200"/>
          </a:p>
          <a:p>
            <a:pPr indent="0" lvl="0" marL="0" rtl="0" algn="l">
              <a:spcBef>
                <a:spcPts val="1000"/>
              </a:spcBef>
              <a:spcAft>
                <a:spcPts val="0"/>
              </a:spcAft>
              <a:buClr>
                <a:srgbClr val="0FFFB7"/>
              </a:buClr>
              <a:buSzPts val="1800"/>
              <a:buNone/>
            </a:pPr>
            <a:r>
              <a:rPr i="1" lang="en-US" sz="2200"/>
              <a:t>Climate change is going to make privileged people feel what those without privilege all around the world are feeling: what it is to be a marginalized person.</a:t>
            </a:r>
            <a:endParaRPr sz="2200"/>
          </a:p>
        </p:txBody>
      </p:sp>
      <p:pic>
        <p:nvPicPr>
          <p:cNvPr id="230" name="Google Shape;230;p22"/>
          <p:cNvPicPr preferRelativeResize="0"/>
          <p:nvPr/>
        </p:nvPicPr>
        <p:blipFill rotWithShape="1">
          <a:blip r:embed="rId3">
            <a:alphaModFix/>
          </a:blip>
          <a:srcRect b="0" l="0" r="17187" t="0"/>
          <a:stretch/>
        </p:blipFill>
        <p:spPr>
          <a:xfrm>
            <a:off x="4619543" y="10"/>
            <a:ext cx="7572457" cy="68579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40"/>
          <p:cNvSpPr txBox="1"/>
          <p:nvPr>
            <p:ph type="title"/>
          </p:nvPr>
        </p:nvSpPr>
        <p:spPr>
          <a:xfrm>
            <a:off x="2589212" y="2058750"/>
            <a:ext cx="89154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0"/>
          <p:cNvSpPr txBox="1"/>
          <p:nvPr>
            <p:ph idx="1" type="body"/>
          </p:nvPr>
        </p:nvSpPr>
        <p:spPr>
          <a:xfrm>
            <a:off x="2589212" y="3530129"/>
            <a:ext cx="8915400" cy="8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433" name="Google Shape;433;p40"/>
          <p:cNvPicPr preferRelativeResize="0"/>
          <p:nvPr/>
        </p:nvPicPr>
        <p:blipFill>
          <a:blip r:embed="rId3">
            <a:alphaModFix/>
          </a:blip>
          <a:stretch>
            <a:fillRect/>
          </a:stretch>
        </p:blipFill>
        <p:spPr>
          <a:xfrm>
            <a:off x="-107725" y="-2041175"/>
            <a:ext cx="12709050" cy="9668649"/>
          </a:xfrm>
          <a:prstGeom prst="rect">
            <a:avLst/>
          </a:prstGeom>
          <a:noFill/>
          <a:ln>
            <a:noFill/>
          </a:ln>
        </p:spPr>
      </p:pic>
      <p:sp>
        <p:nvSpPr>
          <p:cNvPr id="434" name="Google Shape;434;p40"/>
          <p:cNvSpPr txBox="1"/>
          <p:nvPr/>
        </p:nvSpPr>
        <p:spPr>
          <a:xfrm>
            <a:off x="1205700" y="155600"/>
            <a:ext cx="10478400" cy="3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FFFFFF"/>
                </a:solidFill>
                <a:latin typeface="Century Gothic"/>
                <a:ea typeface="Century Gothic"/>
                <a:cs typeface="Century Gothic"/>
                <a:sym typeface="Century Gothic"/>
              </a:rPr>
              <a:t>The story that there is an “us” and “the earth” is wrong.</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t/>
            </a:r>
            <a:endParaRPr sz="36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b="1" lang="en-US" sz="3600">
                <a:latin typeface="Century Gothic"/>
                <a:ea typeface="Century Gothic"/>
                <a:cs typeface="Century Gothic"/>
                <a:sym typeface="Century Gothic"/>
              </a:rPr>
              <a:t>We are one interdependent, global family. </a:t>
            </a:r>
            <a:endParaRPr sz="3600">
              <a:solidFill>
                <a:srgbClr val="FFFFFF"/>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41"/>
          <p:cNvSpPr txBox="1"/>
          <p:nvPr>
            <p:ph type="title"/>
          </p:nvPr>
        </p:nvSpPr>
        <p:spPr>
          <a:xfrm>
            <a:off x="2592925" y="624110"/>
            <a:ext cx="8911800" cy="1281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IPCC Report</a:t>
            </a:r>
            <a:endParaRPr/>
          </a:p>
        </p:txBody>
      </p:sp>
      <p:sp>
        <p:nvSpPr>
          <p:cNvPr id="441" name="Google Shape;441;p41"/>
          <p:cNvSpPr txBox="1"/>
          <p:nvPr>
            <p:ph idx="1" type="body"/>
          </p:nvPr>
        </p:nvSpPr>
        <p:spPr>
          <a:xfrm>
            <a:off x="2797612" y="2057825"/>
            <a:ext cx="8915400" cy="3777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100" u="sng">
                <a:solidFill>
                  <a:srgbClr val="FFFFFF"/>
                </a:solidFill>
                <a:latin typeface="Arial"/>
                <a:ea typeface="Arial"/>
                <a:cs typeface="Arial"/>
                <a:sym typeface="Arial"/>
                <a:hlinkClick r:id="rId3"/>
              </a:rPr>
              <a:t>https://climateanalytics.org/blog/2020/black-lives-matter-the-link-between-climate-change-and-racial-justice/</a:t>
            </a:r>
            <a:endParaRPr>
              <a:solidFill>
                <a:srgbClr val="FFFFFF"/>
              </a:solidFill>
            </a:endParaRPr>
          </a:p>
        </p:txBody>
      </p:sp>
      <p:pic>
        <p:nvPicPr>
          <p:cNvPr id="442" name="Google Shape;442;p41"/>
          <p:cNvPicPr preferRelativeResize="0"/>
          <p:nvPr/>
        </p:nvPicPr>
        <p:blipFill>
          <a:blip r:embed="rId4">
            <a:alphaModFix/>
          </a:blip>
          <a:stretch>
            <a:fillRect/>
          </a:stretch>
        </p:blipFill>
        <p:spPr>
          <a:xfrm>
            <a:off x="0" y="-787400"/>
            <a:ext cx="12192002" cy="7982850"/>
          </a:xfrm>
          <a:prstGeom prst="rect">
            <a:avLst/>
          </a:prstGeom>
          <a:noFill/>
          <a:ln>
            <a:noFill/>
          </a:ln>
        </p:spPr>
      </p:pic>
      <p:sp>
        <p:nvSpPr>
          <p:cNvPr id="443" name="Google Shape;443;p41"/>
          <p:cNvSpPr txBox="1"/>
          <p:nvPr/>
        </p:nvSpPr>
        <p:spPr>
          <a:xfrm>
            <a:off x="6604000" y="3683000"/>
            <a:ext cx="5109000" cy="281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300">
                <a:solidFill>
                  <a:srgbClr val="FFFFFF"/>
                </a:solidFill>
                <a:latin typeface="Libre Franklin"/>
                <a:ea typeface="Libre Franklin"/>
                <a:cs typeface="Libre Franklin"/>
                <a:sym typeface="Libre Franklin"/>
              </a:rPr>
              <a:t>Caretaking is the utmost spiritual and physical responsibility of our time, and perhaps that stewardship is finally our place in the web of life, our work, the solution to the mystery that we are.</a:t>
            </a:r>
            <a:r>
              <a:rPr b="1" lang="en-US" sz="2300">
                <a:solidFill>
                  <a:srgbClr val="FFFFFF"/>
                </a:solidFill>
                <a:latin typeface="Libre Franklin"/>
                <a:ea typeface="Libre Franklin"/>
                <a:cs typeface="Libre Franklin"/>
                <a:sym typeface="Libre Franklin"/>
              </a:rPr>
              <a:t> </a:t>
            </a:r>
            <a:endParaRPr b="1" sz="2300">
              <a:solidFill>
                <a:srgbClr val="FFFFFF"/>
              </a:solidFill>
              <a:latin typeface="Libre Franklin"/>
              <a:ea typeface="Libre Franklin"/>
              <a:cs typeface="Libre Franklin"/>
              <a:sym typeface="Libre Franklin"/>
            </a:endParaRPr>
          </a:p>
          <a:p>
            <a:pPr indent="0" lvl="0" marL="0" rtl="0" algn="l">
              <a:spcBef>
                <a:spcPts val="0"/>
              </a:spcBef>
              <a:spcAft>
                <a:spcPts val="0"/>
              </a:spcAft>
              <a:buNone/>
            </a:pPr>
            <a:r>
              <a:rPr b="1" lang="en-US" sz="2300">
                <a:solidFill>
                  <a:srgbClr val="FFFFFF"/>
                </a:solidFill>
                <a:latin typeface="Libre Franklin"/>
                <a:ea typeface="Libre Franklin"/>
                <a:cs typeface="Libre Franklin"/>
                <a:sym typeface="Libre Franklin"/>
              </a:rPr>
              <a:t>-Linda Hogan, A Spiritual History of the Living World</a:t>
            </a:r>
            <a:endParaRPr b="1" sz="2300">
              <a:solidFill>
                <a:srgbClr val="FFFFFF"/>
              </a:solidFill>
              <a:latin typeface="Libre Franklin"/>
              <a:ea typeface="Libre Franklin"/>
              <a:cs typeface="Libre Franklin"/>
              <a:sym typeface="Libre Frankli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447" name="Shape 447"/>
        <p:cNvGrpSpPr/>
        <p:nvPr/>
      </p:nvGrpSpPr>
      <p:grpSpPr>
        <a:xfrm>
          <a:off x="0" y="0"/>
          <a:ext cx="0" cy="0"/>
          <a:chOff x="0" y="0"/>
          <a:chExt cx="0" cy="0"/>
        </a:xfrm>
      </p:grpSpPr>
      <p:grpSp>
        <p:nvGrpSpPr>
          <p:cNvPr id="448" name="Google Shape;448;p42"/>
          <p:cNvGrpSpPr/>
          <p:nvPr/>
        </p:nvGrpSpPr>
        <p:grpSpPr>
          <a:xfrm>
            <a:off x="9" y="228600"/>
            <a:ext cx="2851523" cy="6638625"/>
            <a:chOff x="2487613" y="285750"/>
            <a:chExt cx="2428875" cy="5654676"/>
          </a:xfrm>
        </p:grpSpPr>
        <p:sp>
          <p:nvSpPr>
            <p:cNvPr id="449" name="Google Shape;449;p4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2"/>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2"/>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42"/>
          <p:cNvGrpSpPr/>
          <p:nvPr/>
        </p:nvGrpSpPr>
        <p:grpSpPr>
          <a:xfrm>
            <a:off x="27225" y="157"/>
            <a:ext cx="2356675" cy="6853096"/>
            <a:chOff x="6627813" y="195610"/>
            <a:chExt cx="1952625" cy="5678141"/>
          </a:xfrm>
        </p:grpSpPr>
        <p:sp>
          <p:nvSpPr>
            <p:cNvPr id="462" name="Google Shape;462;p42"/>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2"/>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2"/>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2"/>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2"/>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2"/>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2"/>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2"/>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2"/>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2"/>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2"/>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2"/>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42"/>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2"/>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2"/>
          <p:cNvSpPr/>
          <p:nvPr/>
        </p:nvSpPr>
        <p:spPr>
          <a:xfrm>
            <a:off x="1" y="0"/>
            <a:ext cx="12192000" cy="6858000"/>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7" name="Google Shape;477;p42"/>
          <p:cNvSpPr txBox="1"/>
          <p:nvPr>
            <p:ph type="title"/>
          </p:nvPr>
        </p:nvSpPr>
        <p:spPr>
          <a:xfrm>
            <a:off x="1742873" y="782782"/>
            <a:ext cx="9008254" cy="34104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68DBA"/>
              </a:buClr>
              <a:buSzPts val="3800"/>
              <a:buFont typeface="Century Gothic"/>
              <a:buNone/>
            </a:pPr>
            <a:r>
              <a:rPr lang="en-US" sz="3800"/>
              <a:t>ACBS is dedicated to the alleviation of human suffering and the advancement of human well-being through research and practice grounded in contextual behavioral science.</a:t>
            </a:r>
            <a:endParaRPr/>
          </a:p>
        </p:txBody>
      </p:sp>
      <p:sp>
        <p:nvSpPr>
          <p:cNvPr id="478" name="Google Shape;478;p42"/>
          <p:cNvSpPr/>
          <p:nvPr/>
        </p:nvSpPr>
        <p:spPr>
          <a:xfrm>
            <a:off x="0" y="4550424"/>
            <a:ext cx="12192000" cy="230757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79" name="Google Shape;479;p42"/>
          <p:cNvSpPr txBox="1"/>
          <p:nvPr>
            <p:ph idx="1" type="body"/>
          </p:nvPr>
        </p:nvSpPr>
        <p:spPr>
          <a:xfrm>
            <a:off x="1794165" y="4709627"/>
            <a:ext cx="8956962" cy="112628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6000"/>
              <a:buNone/>
            </a:pPr>
            <a:r>
              <a:rPr lang="en-US" sz="5600">
                <a:solidFill>
                  <a:schemeClr val="lt1"/>
                </a:solidFill>
              </a:rPr>
              <a:t>Our Organizational Vision</a:t>
            </a:r>
            <a:endParaRPr sz="1600"/>
          </a:p>
        </p:txBody>
      </p:sp>
      <p:sp>
        <p:nvSpPr>
          <p:cNvPr id="480" name="Google Shape;480;p42"/>
          <p:cNvSpPr/>
          <p:nvPr/>
        </p:nvSpPr>
        <p:spPr>
          <a:xfrm flipH="1" rot="10800000">
            <a:off x="-4189" y="5019122"/>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484" name="Shape 484"/>
        <p:cNvGrpSpPr/>
        <p:nvPr/>
      </p:nvGrpSpPr>
      <p:grpSpPr>
        <a:xfrm>
          <a:off x="0" y="0"/>
          <a:ext cx="0" cy="0"/>
          <a:chOff x="0" y="0"/>
          <a:chExt cx="0" cy="0"/>
        </a:xfrm>
      </p:grpSpPr>
      <p:grpSp>
        <p:nvGrpSpPr>
          <p:cNvPr id="485" name="Google Shape;485;p43"/>
          <p:cNvGrpSpPr/>
          <p:nvPr/>
        </p:nvGrpSpPr>
        <p:grpSpPr>
          <a:xfrm>
            <a:off x="9" y="228600"/>
            <a:ext cx="2851523" cy="6638625"/>
            <a:chOff x="2487613" y="285750"/>
            <a:chExt cx="2428875" cy="5654676"/>
          </a:xfrm>
        </p:grpSpPr>
        <p:sp>
          <p:nvSpPr>
            <p:cNvPr id="486" name="Google Shape;486;p43"/>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3"/>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3"/>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3"/>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3"/>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3"/>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3"/>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3"/>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3"/>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3"/>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3"/>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3"/>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 name="Google Shape;498;p43"/>
          <p:cNvGrpSpPr/>
          <p:nvPr/>
        </p:nvGrpSpPr>
        <p:grpSpPr>
          <a:xfrm>
            <a:off x="27225" y="157"/>
            <a:ext cx="2356675" cy="6853096"/>
            <a:chOff x="6627813" y="195610"/>
            <a:chExt cx="1952625" cy="5678141"/>
          </a:xfrm>
        </p:grpSpPr>
        <p:sp>
          <p:nvSpPr>
            <p:cNvPr id="499" name="Google Shape;499;p43"/>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3"/>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3"/>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3"/>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3"/>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3"/>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3"/>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3"/>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3"/>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3"/>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3"/>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3"/>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43"/>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3"/>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3"/>
          <p:cNvSpPr/>
          <p:nvPr/>
        </p:nvSpPr>
        <p:spPr>
          <a:xfrm>
            <a:off x="2" y="0"/>
            <a:ext cx="12191998"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514" name="Google Shape;514;p43"/>
          <p:cNvGrpSpPr/>
          <p:nvPr/>
        </p:nvGrpSpPr>
        <p:grpSpPr>
          <a:xfrm flipH="1">
            <a:off x="6009967" y="0"/>
            <a:ext cx="6176982" cy="6853245"/>
            <a:chOff x="2487613" y="285750"/>
            <a:chExt cx="2428876" cy="5654676"/>
          </a:xfrm>
        </p:grpSpPr>
        <p:sp>
          <p:nvSpPr>
            <p:cNvPr id="515" name="Google Shape;515;p43"/>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3"/>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3"/>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3"/>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3"/>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3"/>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3"/>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3"/>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3"/>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3"/>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3"/>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3"/>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B1D0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7" name="Google Shape;527;p43"/>
          <p:cNvSpPr/>
          <p:nvPr/>
        </p:nvSpPr>
        <p:spPr>
          <a:xfrm>
            <a:off x="0" y="1159566"/>
            <a:ext cx="7560245" cy="453886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a:gsLst>
              <a:gs pos="0">
                <a:srgbClr val="2F2F2F"/>
              </a:gs>
              <a:gs pos="23000">
                <a:srgbClr val="2F2F2F"/>
              </a:gs>
              <a:gs pos="69000">
                <a:srgbClr val="272727"/>
              </a:gs>
              <a:gs pos="97000">
                <a:srgbClr val="252525"/>
              </a:gs>
              <a:gs pos="100000">
                <a:srgbClr val="252525"/>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3"/>
          <p:cNvSpPr txBox="1"/>
          <p:nvPr>
            <p:ph type="title"/>
          </p:nvPr>
        </p:nvSpPr>
        <p:spPr>
          <a:xfrm>
            <a:off x="987215" y="1318590"/>
            <a:ext cx="5102159" cy="422082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5400"/>
              <a:buFont typeface="Century Gothic"/>
              <a:buNone/>
            </a:pPr>
            <a:r>
              <a:rPr lang="en-US" sz="5400">
                <a:solidFill>
                  <a:srgbClr val="FFFFFF"/>
                </a:solidFill>
              </a:rPr>
              <a:t>The End of the Beginning: It’s Time for ACBS</a:t>
            </a:r>
            <a:endParaRPr sz="5400">
              <a:solidFill>
                <a:srgbClr val="FFFFFF"/>
              </a:solidFill>
            </a:endParaRPr>
          </a:p>
          <a:p>
            <a:pPr indent="0" lvl="0" marL="0" rtl="0" algn="l">
              <a:spcBef>
                <a:spcPts val="0"/>
              </a:spcBef>
              <a:spcAft>
                <a:spcPts val="0"/>
              </a:spcAft>
              <a:buClr>
                <a:srgbClr val="FFFFFF"/>
              </a:buClr>
              <a:buSzPts val="5400"/>
              <a:buFont typeface="Century Gothic"/>
              <a:buNone/>
            </a:pPr>
            <a:r>
              <a:rPr lang="en-US" sz="5400">
                <a:solidFill>
                  <a:srgbClr val="FFFFFF"/>
                </a:solidFill>
              </a:rPr>
              <a:t>to Evolve</a:t>
            </a:r>
            <a:endParaRPr sz="5400">
              <a:solidFill>
                <a:srgbClr val="FFFFFF"/>
              </a:solidFill>
            </a:endParaRPr>
          </a:p>
        </p:txBody>
      </p:sp>
      <p:sp>
        <p:nvSpPr>
          <p:cNvPr id="529" name="Google Shape;529;p43"/>
          <p:cNvSpPr txBox="1"/>
          <p:nvPr>
            <p:ph idx="1" type="body"/>
          </p:nvPr>
        </p:nvSpPr>
        <p:spPr>
          <a:xfrm>
            <a:off x="7712032" y="804334"/>
            <a:ext cx="3675634" cy="5249332"/>
          </a:xfrm>
          <a:prstGeom prst="rect">
            <a:avLst/>
          </a:prstGeom>
          <a:noFill/>
          <a:ln>
            <a:noFill/>
          </a:ln>
        </p:spPr>
        <p:txBody>
          <a:bodyPr anchorCtr="0" anchor="ctr" bIns="45700" lIns="91425" spcFirstLastPara="1" rIns="91425" wrap="square" tIns="45700">
            <a:noAutofit/>
          </a:bodyPr>
          <a:lstStyle/>
          <a:p>
            <a:pPr indent="-387350" lvl="0" marL="342900" rtl="0" algn="l">
              <a:spcBef>
                <a:spcPts val="0"/>
              </a:spcBef>
              <a:spcAft>
                <a:spcPts val="0"/>
              </a:spcAft>
              <a:buSzPts val="2500"/>
              <a:buChar char="🠶"/>
            </a:pPr>
            <a:r>
              <a:rPr lang="en-US" sz="2500">
                <a:solidFill>
                  <a:srgbClr val="3F3F3F"/>
                </a:solidFill>
              </a:rPr>
              <a:t>“…</a:t>
            </a:r>
            <a:r>
              <a:rPr lang="en-US" sz="2500">
                <a:solidFill>
                  <a:schemeClr val="dk1"/>
                </a:solidFill>
              </a:rPr>
              <a:t>the knowledge that behavioral scientists have accumulated about human behavior, coupled with scientific methods, can enable our societies to achieve unprecedented advances in human well-being.”</a:t>
            </a:r>
            <a:endParaRPr sz="26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pic>
        <p:nvPicPr>
          <p:cNvPr id="535" name="Google Shape;535;p44"/>
          <p:cNvPicPr preferRelativeResize="0"/>
          <p:nvPr/>
        </p:nvPicPr>
        <p:blipFill>
          <a:blip r:embed="rId3">
            <a:alphaModFix/>
          </a:blip>
          <a:stretch>
            <a:fillRect/>
          </a:stretch>
        </p:blipFill>
        <p:spPr>
          <a:xfrm>
            <a:off x="0" y="0"/>
            <a:ext cx="12192002" cy="7992251"/>
          </a:xfrm>
          <a:prstGeom prst="rect">
            <a:avLst/>
          </a:prstGeom>
          <a:noFill/>
          <a:ln>
            <a:noFill/>
          </a:ln>
        </p:spPr>
      </p:pic>
      <p:sp>
        <p:nvSpPr>
          <p:cNvPr id="536" name="Google Shape;536;p44"/>
          <p:cNvSpPr txBox="1"/>
          <p:nvPr>
            <p:ph type="title"/>
          </p:nvPr>
        </p:nvSpPr>
        <p:spPr>
          <a:xfrm>
            <a:off x="1715799" y="5115475"/>
            <a:ext cx="95607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FFF2CC"/>
                </a:solidFill>
              </a:rPr>
              <a:t>If we act as one</a:t>
            </a:r>
            <a:endParaRPr>
              <a:solidFill>
                <a:srgbClr val="FFF2CC"/>
              </a:solidFill>
            </a:endParaRPr>
          </a:p>
          <a:p>
            <a:pPr indent="0" lvl="0" marL="0" rtl="0" algn="l">
              <a:spcBef>
                <a:spcPts val="0"/>
              </a:spcBef>
              <a:spcAft>
                <a:spcPts val="0"/>
              </a:spcAft>
              <a:buNone/>
            </a:pPr>
            <a:r>
              <a:t/>
            </a:r>
            <a:endParaRPr>
              <a:solidFill>
                <a:srgbClr val="FFF2CC"/>
              </a:solidFill>
            </a:endParaRPr>
          </a:p>
          <a:p>
            <a:pPr indent="0" lvl="0" marL="0" rtl="0" algn="l">
              <a:spcBef>
                <a:spcPts val="0"/>
              </a:spcBef>
              <a:spcAft>
                <a:spcPts val="0"/>
              </a:spcAft>
              <a:buNone/>
            </a:pPr>
            <a:r>
              <a:t/>
            </a:r>
            <a:endParaRPr>
              <a:solidFill>
                <a:srgbClr val="FFF2CC"/>
              </a:solidFill>
            </a:endParaRPr>
          </a:p>
          <a:p>
            <a:pPr indent="0" lvl="0" marL="0" rtl="0" algn="l">
              <a:spcBef>
                <a:spcPts val="0"/>
              </a:spcBef>
              <a:spcAft>
                <a:spcPts val="0"/>
              </a:spcAft>
              <a:buNone/>
            </a:pPr>
            <a:r>
              <a:t/>
            </a:r>
            <a:endParaRPr>
              <a:solidFill>
                <a:srgbClr val="FFF2CC"/>
              </a:solidFill>
            </a:endParaRPr>
          </a:p>
          <a:p>
            <a:pPr indent="0" lvl="0" marL="0" rtl="0" algn="l">
              <a:spcBef>
                <a:spcPts val="0"/>
              </a:spcBef>
              <a:spcAft>
                <a:spcPts val="0"/>
              </a:spcAft>
              <a:buNone/>
            </a:pPr>
            <a:r>
              <a:t/>
            </a:r>
            <a:endParaRPr>
              <a:solidFill>
                <a:srgbClr val="FFF2CC"/>
              </a:solidFill>
            </a:endParaRPr>
          </a:p>
          <a:p>
            <a:pPr indent="0" lvl="0" marL="0" rtl="0" algn="l">
              <a:spcBef>
                <a:spcPts val="0"/>
              </a:spcBef>
              <a:spcAft>
                <a:spcPts val="0"/>
              </a:spcAft>
              <a:buNone/>
            </a:pPr>
            <a:r>
              <a:t/>
            </a:r>
            <a:endParaRPr>
              <a:solidFill>
                <a:srgbClr val="FFF2CC"/>
              </a:solidFill>
            </a:endParaRPr>
          </a:p>
          <a:p>
            <a:pPr indent="0" lvl="0" marL="0" rtl="0" algn="l">
              <a:spcBef>
                <a:spcPts val="0"/>
              </a:spcBef>
              <a:spcAft>
                <a:spcPts val="0"/>
              </a:spcAft>
              <a:buNone/>
            </a:pPr>
            <a:r>
              <a:t/>
            </a:r>
            <a:endParaRPr>
              <a:solidFill>
                <a:srgbClr val="FFF2CC"/>
              </a:solidFill>
            </a:endParaRPr>
          </a:p>
          <a:p>
            <a:pPr indent="0" lvl="0" marL="0" rtl="0" algn="l">
              <a:spcBef>
                <a:spcPts val="0"/>
              </a:spcBef>
              <a:spcAft>
                <a:spcPts val="0"/>
              </a:spcAft>
              <a:buNone/>
            </a:pPr>
            <a:r>
              <a:rPr lang="en-US">
                <a:solidFill>
                  <a:srgbClr val="FFF2CC"/>
                </a:solidFill>
              </a:rPr>
              <a:t>We will leave our children a more just, collaborative, sustainable, nurturing world.</a:t>
            </a:r>
            <a:endParaRPr>
              <a:solidFill>
                <a:srgbClr val="FFF2CC"/>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45"/>
          <p:cNvSpPr txBox="1"/>
          <p:nvPr>
            <p:ph type="title"/>
          </p:nvPr>
        </p:nvSpPr>
        <p:spPr>
          <a:xfrm>
            <a:off x="2589212" y="3023325"/>
            <a:ext cx="89154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What if we already have  technologies that will help us scale up behavior change to a global level?</a:t>
            </a:r>
            <a:endParaRPr/>
          </a:p>
        </p:txBody>
      </p:sp>
      <p:sp>
        <p:nvSpPr>
          <p:cNvPr id="543" name="Google Shape;543;p45"/>
          <p:cNvSpPr txBox="1"/>
          <p:nvPr>
            <p:ph idx="1" type="body"/>
          </p:nvPr>
        </p:nvSpPr>
        <p:spPr>
          <a:xfrm>
            <a:off x="2589212" y="3631729"/>
            <a:ext cx="8915400" cy="8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46"/>
          <p:cNvSpPr txBox="1"/>
          <p:nvPr>
            <p:ph type="title"/>
          </p:nvPr>
        </p:nvSpPr>
        <p:spPr>
          <a:xfrm>
            <a:off x="239349" y="0"/>
            <a:ext cx="11713200" cy="1282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59"/>
              <a:buFont typeface="Calibri"/>
              <a:buNone/>
            </a:pPr>
            <a:r>
              <a:rPr lang="en-US" sz="3959"/>
              <a:t>Evolutionary Theory </a:t>
            </a:r>
            <a:br>
              <a:rPr lang="en-US" sz="3959"/>
            </a:br>
            <a:r>
              <a:rPr lang="en-US" sz="3959"/>
              <a:t>‘Adaptable to change’</a:t>
            </a:r>
            <a:endParaRPr/>
          </a:p>
        </p:txBody>
      </p:sp>
      <p:pic>
        <p:nvPicPr>
          <p:cNvPr descr="darwin quote.jpg" id="550" name="Google Shape;550;p46"/>
          <p:cNvPicPr preferRelativeResize="0"/>
          <p:nvPr>
            <p:ph idx="1" type="body"/>
          </p:nvPr>
        </p:nvPicPr>
        <p:blipFill rotWithShape="1">
          <a:blip r:embed="rId3">
            <a:alphaModFix/>
          </a:blip>
          <a:srcRect b="0" l="0" r="0" t="0"/>
          <a:stretch/>
        </p:blipFill>
        <p:spPr>
          <a:xfrm>
            <a:off x="1578700" y="1701475"/>
            <a:ext cx="9034500" cy="4680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47"/>
          <p:cNvSpPr txBox="1"/>
          <p:nvPr>
            <p:ph type="title"/>
          </p:nvPr>
        </p:nvSpPr>
        <p:spPr>
          <a:xfrm>
            <a:off x="1145826" y="420900"/>
            <a:ext cx="10157100" cy="1281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US"/>
              <a:t>Identify the ‘Adaptive Challenge’</a:t>
            </a:r>
            <a:endParaRPr/>
          </a:p>
        </p:txBody>
      </p:sp>
      <p:sp>
        <p:nvSpPr>
          <p:cNvPr id="557" name="Google Shape;557;p47"/>
          <p:cNvSpPr txBox="1"/>
          <p:nvPr>
            <p:ph idx="1" type="body"/>
          </p:nvPr>
        </p:nvSpPr>
        <p:spPr>
          <a:xfrm>
            <a:off x="2870200" y="2082800"/>
            <a:ext cx="7357500" cy="377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sz="2700"/>
              <a:t>A</a:t>
            </a:r>
            <a:r>
              <a:rPr lang="en-US" sz="2700"/>
              <a:t> challenge for which there  remay be no ready-made technical answer </a:t>
            </a:r>
            <a:endParaRPr sz="2700"/>
          </a:p>
          <a:p>
            <a:pPr indent="0" lvl="0" marL="0" rtl="0" algn="l">
              <a:lnSpc>
                <a:spcPct val="100000"/>
              </a:lnSpc>
              <a:spcBef>
                <a:spcPts val="0"/>
              </a:spcBef>
              <a:spcAft>
                <a:spcPts val="0"/>
              </a:spcAft>
              <a:buClr>
                <a:schemeClr val="dk1"/>
              </a:buClr>
              <a:buSzPts val="3200"/>
              <a:buNone/>
            </a:pPr>
            <a:r>
              <a:t/>
            </a:r>
            <a:endParaRPr sz="2700"/>
          </a:p>
          <a:p>
            <a:pPr indent="0" lvl="0" marL="0" rtl="0" algn="l">
              <a:lnSpc>
                <a:spcPct val="100000"/>
              </a:lnSpc>
              <a:spcBef>
                <a:spcPts val="0"/>
              </a:spcBef>
              <a:spcAft>
                <a:spcPts val="0"/>
              </a:spcAft>
              <a:buClr>
                <a:schemeClr val="dk1"/>
              </a:buClr>
              <a:buSzPts val="3200"/>
              <a:buNone/>
            </a:pPr>
            <a:r>
              <a:rPr lang="en-US" sz="2700"/>
              <a:t>It requires the </a:t>
            </a:r>
            <a:r>
              <a:rPr b="1" lang="en-US" sz="2700"/>
              <a:t>gap between values, beliefs, attitudes </a:t>
            </a:r>
            <a:r>
              <a:rPr lang="en-US" sz="2700"/>
              <a:t>and</a:t>
            </a:r>
            <a:r>
              <a:rPr b="1" lang="en-US" sz="2700"/>
              <a:t> behaviors</a:t>
            </a:r>
            <a:r>
              <a:rPr lang="en-US" sz="2700"/>
              <a:t> to be addressed </a:t>
            </a:r>
            <a:endParaRPr sz="2700"/>
          </a:p>
          <a:p>
            <a:pPr indent="0" lvl="0" marL="0" rtl="0" algn="l">
              <a:lnSpc>
                <a:spcPct val="100000"/>
              </a:lnSpc>
              <a:spcBef>
                <a:spcPts val="0"/>
              </a:spcBef>
              <a:spcAft>
                <a:spcPts val="0"/>
              </a:spcAft>
              <a:buClr>
                <a:schemeClr val="dk1"/>
              </a:buClr>
              <a:buSzPts val="3200"/>
              <a:buNone/>
            </a:pPr>
            <a:r>
              <a:t/>
            </a:r>
            <a:endParaRPr/>
          </a:p>
          <a:p>
            <a:pPr indent="0" lvl="0" marL="0" rtl="0" algn="l">
              <a:lnSpc>
                <a:spcPct val="100000"/>
              </a:lnSpc>
              <a:spcBef>
                <a:spcPts val="0"/>
              </a:spcBef>
              <a:spcAft>
                <a:spcPts val="0"/>
              </a:spcAft>
              <a:buClr>
                <a:schemeClr val="dk1"/>
              </a:buClr>
              <a:buSzPts val="3200"/>
              <a:buNone/>
            </a:pPr>
            <a:r>
              <a:t/>
            </a:r>
            <a:endParaRPr/>
          </a:p>
          <a:p>
            <a:pPr indent="0" lvl="0" marL="0" rtl="0" algn="l">
              <a:lnSpc>
                <a:spcPct val="100000"/>
              </a:lnSpc>
              <a:spcBef>
                <a:spcPts val="0"/>
              </a:spcBef>
              <a:spcAft>
                <a:spcPts val="0"/>
              </a:spcAft>
              <a:buClr>
                <a:schemeClr val="dk1"/>
              </a:buClr>
              <a:buSzPts val="3200"/>
              <a:buNone/>
            </a:pPr>
            <a:r>
              <a:t/>
            </a:r>
            <a:endParaRPr/>
          </a:p>
          <a:p>
            <a:pPr indent="-139700" lvl="0" marL="342900" rtl="0" algn="l">
              <a:lnSpc>
                <a:spcPct val="100000"/>
              </a:lnSpc>
              <a:spcBef>
                <a:spcPts val="640"/>
              </a:spcBef>
              <a:spcAft>
                <a:spcPts val="0"/>
              </a:spcAft>
              <a:buClr>
                <a:schemeClr val="dk1"/>
              </a:buClr>
              <a:buSzPts val="32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Google Shape;563;p48"/>
          <p:cNvSpPr txBox="1"/>
          <p:nvPr>
            <p:ph type="title"/>
          </p:nvPr>
        </p:nvSpPr>
        <p:spPr>
          <a:xfrm>
            <a:off x="1871125" y="395500"/>
            <a:ext cx="8686800" cy="1281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US"/>
              <a:t>Questions We Can Ask Ourselves</a:t>
            </a:r>
            <a:endParaRPr/>
          </a:p>
        </p:txBody>
      </p:sp>
      <p:sp>
        <p:nvSpPr>
          <p:cNvPr id="564" name="Google Shape;564;p48"/>
          <p:cNvSpPr txBox="1"/>
          <p:nvPr>
            <p:ph idx="1" type="body"/>
          </p:nvPr>
        </p:nvSpPr>
        <p:spPr>
          <a:xfrm>
            <a:off x="2540000" y="2133600"/>
            <a:ext cx="8195700" cy="377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sz="2400"/>
              <a:t>What challenges are we facing? </a:t>
            </a:r>
            <a:endParaRPr sz="2400"/>
          </a:p>
          <a:p>
            <a:pPr indent="0" lvl="0" marL="0" rtl="0" algn="l">
              <a:lnSpc>
                <a:spcPct val="100000"/>
              </a:lnSpc>
              <a:spcBef>
                <a:spcPts val="0"/>
              </a:spcBef>
              <a:spcAft>
                <a:spcPts val="0"/>
              </a:spcAft>
              <a:buClr>
                <a:schemeClr val="dk1"/>
              </a:buClr>
              <a:buSzPts val="3200"/>
              <a:buNone/>
            </a:pPr>
            <a:r>
              <a:t/>
            </a:r>
            <a:endParaRPr sz="2400"/>
          </a:p>
          <a:p>
            <a:pPr indent="0" lvl="0" marL="0" rtl="0" algn="l">
              <a:lnSpc>
                <a:spcPct val="100000"/>
              </a:lnSpc>
              <a:spcBef>
                <a:spcPts val="0"/>
              </a:spcBef>
              <a:spcAft>
                <a:spcPts val="0"/>
              </a:spcAft>
              <a:buClr>
                <a:schemeClr val="dk1"/>
              </a:buClr>
              <a:buSzPts val="3200"/>
              <a:buNone/>
            </a:pPr>
            <a:r>
              <a:rPr lang="en-US" sz="2400"/>
              <a:t>How do I want things to be?</a:t>
            </a:r>
            <a:endParaRPr sz="2400"/>
          </a:p>
          <a:p>
            <a:pPr indent="0" lvl="0" marL="0" rtl="0" algn="l">
              <a:lnSpc>
                <a:spcPct val="100000"/>
              </a:lnSpc>
              <a:spcBef>
                <a:spcPts val="0"/>
              </a:spcBef>
              <a:spcAft>
                <a:spcPts val="0"/>
              </a:spcAft>
              <a:buClr>
                <a:schemeClr val="dk1"/>
              </a:buClr>
              <a:buSzPts val="3200"/>
              <a:buNone/>
            </a:pPr>
            <a:r>
              <a:t/>
            </a:r>
            <a:endParaRPr sz="2400"/>
          </a:p>
          <a:p>
            <a:pPr indent="0" lvl="0" marL="0" rtl="0" algn="l">
              <a:lnSpc>
                <a:spcPct val="100000"/>
              </a:lnSpc>
              <a:spcBef>
                <a:spcPts val="0"/>
              </a:spcBef>
              <a:spcAft>
                <a:spcPts val="0"/>
              </a:spcAft>
              <a:buClr>
                <a:schemeClr val="dk1"/>
              </a:buClr>
              <a:buSzPts val="3200"/>
              <a:buNone/>
            </a:pPr>
            <a:r>
              <a:rPr lang="en-US" sz="2400"/>
              <a:t>How are they now?</a:t>
            </a:r>
            <a:endParaRPr sz="2400"/>
          </a:p>
          <a:p>
            <a:pPr indent="0" lvl="0" marL="0" rtl="0" algn="l">
              <a:lnSpc>
                <a:spcPct val="100000"/>
              </a:lnSpc>
              <a:spcBef>
                <a:spcPts val="0"/>
              </a:spcBef>
              <a:spcAft>
                <a:spcPts val="0"/>
              </a:spcAft>
              <a:buClr>
                <a:schemeClr val="dk1"/>
              </a:buClr>
              <a:buSzPts val="3200"/>
              <a:buNone/>
            </a:pPr>
            <a:r>
              <a:t/>
            </a:r>
            <a:endParaRPr sz="2400"/>
          </a:p>
          <a:p>
            <a:pPr indent="-342900" lvl="0" marL="342900" rtl="0" algn="l">
              <a:lnSpc>
                <a:spcPct val="100000"/>
              </a:lnSpc>
              <a:spcBef>
                <a:spcPts val="640"/>
              </a:spcBef>
              <a:spcAft>
                <a:spcPts val="0"/>
              </a:spcAft>
              <a:buClr>
                <a:schemeClr val="dk1"/>
              </a:buClr>
              <a:buSzPts val="3200"/>
              <a:buNone/>
            </a:pPr>
            <a:r>
              <a:rPr i="1" lang="en-US" sz="2400"/>
              <a:t>Where are the people (including me?), and</a:t>
            </a:r>
            <a:endParaRPr i="1" sz="2400"/>
          </a:p>
          <a:p>
            <a:pPr indent="-342900" lvl="0" marL="342900" rtl="0" algn="l">
              <a:lnSpc>
                <a:spcPct val="100000"/>
              </a:lnSpc>
              <a:spcBef>
                <a:spcPts val="640"/>
              </a:spcBef>
              <a:spcAft>
                <a:spcPts val="0"/>
              </a:spcAft>
              <a:buClr>
                <a:schemeClr val="dk1"/>
              </a:buClr>
              <a:buSzPts val="3200"/>
              <a:buNone/>
            </a:pPr>
            <a:r>
              <a:t/>
            </a:r>
            <a:endParaRPr i="1" sz="2400"/>
          </a:p>
          <a:p>
            <a:pPr indent="-342900" lvl="0" marL="342900" rtl="0" algn="l">
              <a:lnSpc>
                <a:spcPct val="100000"/>
              </a:lnSpc>
              <a:spcBef>
                <a:spcPts val="640"/>
              </a:spcBef>
              <a:spcAft>
                <a:spcPts val="0"/>
              </a:spcAft>
              <a:buClr>
                <a:schemeClr val="dk1"/>
              </a:buClr>
              <a:buSzPts val="3200"/>
              <a:buNone/>
            </a:pPr>
            <a:r>
              <a:rPr i="1" lang="en-US" sz="2400"/>
              <a:t>How must people change if this gap is to be closed?</a:t>
            </a:r>
            <a:endParaRPr sz="2400"/>
          </a:p>
          <a:p>
            <a:pPr indent="-139700" lvl="0" marL="342900" rtl="0" algn="l">
              <a:lnSpc>
                <a:spcPct val="100000"/>
              </a:lnSpc>
              <a:spcBef>
                <a:spcPts val="640"/>
              </a:spcBef>
              <a:spcAft>
                <a:spcPts val="0"/>
              </a:spcAft>
              <a:buClr>
                <a:schemeClr val="dk1"/>
              </a:buClr>
              <a:buSzPts val="32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D4D4D"/>
            </a:gs>
            <a:gs pos="100000">
              <a:srgbClr val="000000"/>
            </a:gs>
          </a:gsLst>
          <a:lin ang="5400012" scaled="0"/>
        </a:gradFill>
      </p:bgPr>
    </p:bg>
    <p:spTree>
      <p:nvGrpSpPr>
        <p:cNvPr id="569" name="Shape 569"/>
        <p:cNvGrpSpPr/>
        <p:nvPr/>
      </p:nvGrpSpPr>
      <p:grpSpPr>
        <a:xfrm>
          <a:off x="0" y="0"/>
          <a:ext cx="0" cy="0"/>
          <a:chOff x="0" y="0"/>
          <a:chExt cx="0" cy="0"/>
        </a:xfrm>
      </p:grpSpPr>
      <p:sp>
        <p:nvSpPr>
          <p:cNvPr id="570" name="Google Shape;570;p49"/>
          <p:cNvSpPr txBox="1"/>
          <p:nvPr>
            <p:ph type="ctrTitle"/>
          </p:nvPr>
        </p:nvSpPr>
        <p:spPr>
          <a:xfrm>
            <a:off x="2589213" y="2514600"/>
            <a:ext cx="8915400" cy="2262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i="1" lang="en-US"/>
              <a:t>I don’t know how to explain to someone why they should care about other people.</a:t>
            </a:r>
            <a:endParaRPr i="1"/>
          </a:p>
        </p:txBody>
      </p:sp>
      <p:sp>
        <p:nvSpPr>
          <p:cNvPr id="571" name="Google Shape;571;p49"/>
          <p:cNvSpPr txBox="1"/>
          <p:nvPr>
            <p:ph idx="1" type="subTitle"/>
          </p:nvPr>
        </p:nvSpPr>
        <p:spPr>
          <a:xfrm>
            <a:off x="2589213" y="4777379"/>
            <a:ext cx="8915400" cy="1126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100">
                <a:solidFill>
                  <a:srgbClr val="FFFFFF"/>
                </a:solidFill>
              </a:rPr>
              <a:t>-Lauren Morrill</a:t>
            </a:r>
            <a:endParaRPr sz="21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p23"/>
          <p:cNvPicPr preferRelativeResize="0"/>
          <p:nvPr/>
        </p:nvPicPr>
        <p:blipFill>
          <a:blip r:embed="rId3">
            <a:alphaModFix/>
          </a:blip>
          <a:stretch>
            <a:fillRect/>
          </a:stretch>
        </p:blipFill>
        <p:spPr>
          <a:xfrm>
            <a:off x="76200" y="0"/>
            <a:ext cx="12039600" cy="8043468"/>
          </a:xfrm>
          <a:prstGeom prst="rect">
            <a:avLst/>
          </a:prstGeom>
          <a:noFill/>
          <a:ln>
            <a:noFill/>
          </a:ln>
        </p:spPr>
      </p:pic>
      <p:sp>
        <p:nvSpPr>
          <p:cNvPr id="237" name="Google Shape;237;p23"/>
          <p:cNvSpPr txBox="1"/>
          <p:nvPr>
            <p:ph type="title"/>
          </p:nvPr>
        </p:nvSpPr>
        <p:spPr>
          <a:xfrm>
            <a:off x="341099" y="541925"/>
            <a:ext cx="9709200" cy="1468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t/>
            </a:r>
            <a:endParaRPr sz="3600">
              <a:solidFill>
                <a:srgbClr val="F4CCCC"/>
              </a:solidFill>
            </a:endParaRPr>
          </a:p>
          <a:p>
            <a:pPr indent="0" lvl="0" marL="0" rtl="0" algn="l">
              <a:spcBef>
                <a:spcPts val="0"/>
              </a:spcBef>
              <a:spcAft>
                <a:spcPts val="0"/>
              </a:spcAft>
              <a:buClr>
                <a:srgbClr val="168DBA"/>
              </a:buClr>
              <a:buSzPts val="3600"/>
              <a:buFont typeface="Century Gothic"/>
              <a:buNone/>
            </a:pPr>
            <a:r>
              <a:rPr i="1" lang="en-US" sz="2400">
                <a:solidFill>
                  <a:srgbClr val="F4CCCC"/>
                </a:solidFill>
              </a:rPr>
              <a:t>There is a w</a:t>
            </a:r>
            <a:r>
              <a:rPr i="1" lang="en-US" sz="2300">
                <a:solidFill>
                  <a:srgbClr val="F4CCCC"/>
                </a:solidFill>
              </a:rPr>
              <a:t>ay that nature speaks, that land speaks. Most of the time we are simply not patient enough, quiet enough, to pay attention to the story.  --Linda Hogan, Chickasaw Nation Writer-in-Residence</a:t>
            </a:r>
            <a:endParaRPr i="1" sz="2300">
              <a:solidFill>
                <a:srgbClr val="F4CCC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75" name="Shape 575"/>
        <p:cNvGrpSpPr/>
        <p:nvPr/>
      </p:nvGrpSpPr>
      <p:grpSpPr>
        <a:xfrm>
          <a:off x="0" y="0"/>
          <a:ext cx="0" cy="0"/>
          <a:chOff x="0" y="0"/>
          <a:chExt cx="0" cy="0"/>
        </a:xfrm>
      </p:grpSpPr>
      <p:sp>
        <p:nvSpPr>
          <p:cNvPr id="576" name="Google Shape;576;p50"/>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77" name="Google Shape;577;p50"/>
          <p:cNvSpPr txBox="1"/>
          <p:nvPr>
            <p:ph type="title"/>
          </p:nvPr>
        </p:nvSpPr>
        <p:spPr>
          <a:xfrm>
            <a:off x="762750" y="344700"/>
            <a:ext cx="10666500" cy="1281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8000"/>
              <a:buFont typeface="Arial"/>
              <a:buNone/>
            </a:pPr>
            <a:r>
              <a:rPr lang="en-US" sz="5200">
                <a:solidFill>
                  <a:schemeClr val="accent1"/>
                </a:solidFill>
              </a:rPr>
              <a:t>Nurturing Prosocial Communities</a:t>
            </a:r>
            <a:endParaRPr sz="800"/>
          </a:p>
        </p:txBody>
      </p:sp>
      <p:sp>
        <p:nvSpPr>
          <p:cNvPr id="578" name="Google Shape;578;p50"/>
          <p:cNvSpPr/>
          <p:nvPr/>
        </p:nvSpPr>
        <p:spPr>
          <a:xfrm>
            <a:off x="838200" y="1932135"/>
            <a:ext cx="10515600" cy="707700"/>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0"/>
          <p:cNvSpPr/>
          <p:nvPr/>
        </p:nvSpPr>
        <p:spPr>
          <a:xfrm>
            <a:off x="1052282" y="2091370"/>
            <a:ext cx="389100" cy="3891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0"/>
          <p:cNvSpPr/>
          <p:nvPr/>
        </p:nvSpPr>
        <p:spPr>
          <a:xfrm>
            <a:off x="1655606" y="1932135"/>
            <a:ext cx="9698100" cy="7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0"/>
          <p:cNvSpPr txBox="1"/>
          <p:nvPr/>
        </p:nvSpPr>
        <p:spPr>
          <a:xfrm>
            <a:off x="1655606" y="1932135"/>
            <a:ext cx="9698100" cy="707700"/>
          </a:xfrm>
          <a:prstGeom prst="rect">
            <a:avLst/>
          </a:prstGeom>
          <a:noFill/>
          <a:ln>
            <a:noFill/>
          </a:ln>
        </p:spPr>
        <p:txBody>
          <a:bodyPr anchorCtr="0" anchor="ctr" bIns="74875" lIns="74875" spcFirstLastPara="1" rIns="74875" wrap="square" tIns="74875">
            <a:noAutofit/>
          </a:bodyPr>
          <a:lstStyle/>
          <a:p>
            <a:pPr indent="0" lvl="0" marL="0" marR="0" rtl="0" algn="l">
              <a:lnSpc>
                <a:spcPct val="9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The act of getting along with and cooperating with others</a:t>
            </a:r>
            <a:endParaRPr/>
          </a:p>
        </p:txBody>
      </p:sp>
      <p:sp>
        <p:nvSpPr>
          <p:cNvPr id="582" name="Google Shape;582;p50"/>
          <p:cNvSpPr/>
          <p:nvPr/>
        </p:nvSpPr>
        <p:spPr>
          <a:xfrm>
            <a:off x="838200" y="2816774"/>
            <a:ext cx="10515600" cy="707700"/>
          </a:xfrm>
          <a:prstGeom prst="roundRect">
            <a:avLst>
              <a:gd fmla="val 10000" name="adj"/>
            </a:avLst>
          </a:prstGeom>
          <a:solidFill>
            <a:srgbClr val="069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0"/>
          <p:cNvSpPr/>
          <p:nvPr/>
        </p:nvSpPr>
        <p:spPr>
          <a:xfrm>
            <a:off x="1052282" y="2976009"/>
            <a:ext cx="389100" cy="3891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0"/>
          <p:cNvSpPr/>
          <p:nvPr/>
        </p:nvSpPr>
        <p:spPr>
          <a:xfrm>
            <a:off x="1655606" y="2816774"/>
            <a:ext cx="9698100" cy="7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0"/>
          <p:cNvSpPr txBox="1"/>
          <p:nvPr/>
        </p:nvSpPr>
        <p:spPr>
          <a:xfrm>
            <a:off x="1655606" y="2816774"/>
            <a:ext cx="9698100" cy="707700"/>
          </a:xfrm>
          <a:prstGeom prst="rect">
            <a:avLst/>
          </a:prstGeom>
          <a:noFill/>
          <a:ln>
            <a:noFill/>
          </a:ln>
        </p:spPr>
        <p:txBody>
          <a:bodyPr anchorCtr="0" anchor="ctr" bIns="74875" lIns="74875" spcFirstLastPara="1" rIns="74875" wrap="square" tIns="74875">
            <a:noAutofit/>
          </a:bodyPr>
          <a:lstStyle/>
          <a:p>
            <a:pPr indent="0" lvl="0" marL="0" marR="0" rtl="0" algn="l">
              <a:lnSpc>
                <a:spcPct val="9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The Prosocial process can help groups create a sense of “us”</a:t>
            </a:r>
            <a:endParaRPr/>
          </a:p>
        </p:txBody>
      </p:sp>
      <p:sp>
        <p:nvSpPr>
          <p:cNvPr id="586" name="Google Shape;586;p50"/>
          <p:cNvSpPr/>
          <p:nvPr/>
        </p:nvSpPr>
        <p:spPr>
          <a:xfrm>
            <a:off x="838200" y="3701413"/>
            <a:ext cx="10515600" cy="707700"/>
          </a:xfrm>
          <a:prstGeom prst="roundRect">
            <a:avLst>
              <a:gd fmla="val 10000" name="adj"/>
            </a:avLst>
          </a:prstGeom>
          <a:solidFill>
            <a:srgbClr val="E64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0"/>
          <p:cNvSpPr/>
          <p:nvPr/>
        </p:nvSpPr>
        <p:spPr>
          <a:xfrm>
            <a:off x="1052282" y="3860648"/>
            <a:ext cx="389100" cy="3891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0"/>
          <p:cNvSpPr/>
          <p:nvPr/>
        </p:nvSpPr>
        <p:spPr>
          <a:xfrm>
            <a:off x="1655606" y="3701413"/>
            <a:ext cx="9698100" cy="7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0"/>
          <p:cNvSpPr txBox="1"/>
          <p:nvPr/>
        </p:nvSpPr>
        <p:spPr>
          <a:xfrm>
            <a:off x="1655606" y="3701413"/>
            <a:ext cx="9698100" cy="707700"/>
          </a:xfrm>
          <a:prstGeom prst="rect">
            <a:avLst/>
          </a:prstGeom>
          <a:noFill/>
          <a:ln>
            <a:noFill/>
          </a:ln>
        </p:spPr>
        <p:txBody>
          <a:bodyPr anchorCtr="0" anchor="ctr" bIns="74875" lIns="74875" spcFirstLastPara="1" rIns="74875" wrap="square" tIns="74875">
            <a:noAutofit/>
          </a:bodyPr>
          <a:lstStyle/>
          <a:p>
            <a:pPr indent="0" lvl="0" marL="0" marR="0" rtl="0" algn="l">
              <a:lnSpc>
                <a:spcPct val="9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It can improve cooperation by helping balance self-interest with the interests of the group </a:t>
            </a:r>
            <a:endParaRPr/>
          </a:p>
        </p:txBody>
      </p:sp>
      <p:sp>
        <p:nvSpPr>
          <p:cNvPr id="590" name="Google Shape;590;p50"/>
          <p:cNvSpPr/>
          <p:nvPr/>
        </p:nvSpPr>
        <p:spPr>
          <a:xfrm>
            <a:off x="838200" y="4586052"/>
            <a:ext cx="10515600" cy="707700"/>
          </a:xfrm>
          <a:prstGeom prst="roundRect">
            <a:avLst>
              <a:gd fmla="val 1000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0"/>
          <p:cNvSpPr/>
          <p:nvPr/>
        </p:nvSpPr>
        <p:spPr>
          <a:xfrm>
            <a:off x="1052282" y="4745287"/>
            <a:ext cx="389100" cy="3891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0"/>
          <p:cNvSpPr/>
          <p:nvPr/>
        </p:nvSpPr>
        <p:spPr>
          <a:xfrm>
            <a:off x="1655606" y="4586052"/>
            <a:ext cx="9698100" cy="7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50"/>
          <p:cNvSpPr txBox="1"/>
          <p:nvPr/>
        </p:nvSpPr>
        <p:spPr>
          <a:xfrm>
            <a:off x="1655606" y="4586052"/>
            <a:ext cx="9698100" cy="707700"/>
          </a:xfrm>
          <a:prstGeom prst="rect">
            <a:avLst/>
          </a:prstGeom>
          <a:noFill/>
          <a:ln>
            <a:noFill/>
          </a:ln>
        </p:spPr>
        <p:txBody>
          <a:bodyPr anchorCtr="0" anchor="ctr" bIns="74875" lIns="74875" spcFirstLastPara="1" rIns="74875" wrap="square" tIns="74875">
            <a:noAutofit/>
          </a:bodyPr>
          <a:lstStyle/>
          <a:p>
            <a:pPr indent="0" lvl="0" marL="0" marR="0" rtl="0" algn="l">
              <a:lnSpc>
                <a:spcPct val="9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Engagement in the process can build a more strongly shared identity, greater engagement in purpose, better relationships, and improved performance</a:t>
            </a:r>
            <a:endParaRPr/>
          </a:p>
        </p:txBody>
      </p:sp>
      <p:sp>
        <p:nvSpPr>
          <p:cNvPr id="594" name="Google Shape;594;p50"/>
          <p:cNvSpPr/>
          <p:nvPr/>
        </p:nvSpPr>
        <p:spPr>
          <a:xfrm>
            <a:off x="838200" y="5470691"/>
            <a:ext cx="10515600" cy="707700"/>
          </a:xfrm>
          <a:prstGeom prst="roundRect">
            <a:avLst>
              <a:gd fmla="val 10000" name="adj"/>
            </a:avLst>
          </a:prstGeom>
          <a:solidFill>
            <a:srgbClr val="824E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0"/>
          <p:cNvSpPr/>
          <p:nvPr/>
        </p:nvSpPr>
        <p:spPr>
          <a:xfrm>
            <a:off x="1052282" y="5629926"/>
            <a:ext cx="389100" cy="3891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0"/>
          <p:cNvSpPr/>
          <p:nvPr/>
        </p:nvSpPr>
        <p:spPr>
          <a:xfrm>
            <a:off x="1655606" y="5470691"/>
            <a:ext cx="9698100" cy="70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0"/>
          <p:cNvSpPr txBox="1"/>
          <p:nvPr/>
        </p:nvSpPr>
        <p:spPr>
          <a:xfrm>
            <a:off x="1655606" y="5470691"/>
            <a:ext cx="9698100" cy="707700"/>
          </a:xfrm>
          <a:prstGeom prst="rect">
            <a:avLst/>
          </a:prstGeom>
          <a:noFill/>
          <a:ln>
            <a:noFill/>
          </a:ln>
        </p:spPr>
        <p:txBody>
          <a:bodyPr anchorCtr="0" anchor="ctr" bIns="74875" lIns="74875" spcFirstLastPara="1" rIns="74875" wrap="square" tIns="74875">
            <a:noAutofit/>
          </a:bodyPr>
          <a:lstStyle/>
          <a:p>
            <a:pPr indent="0" lvl="0" marL="0" marR="0" rtl="0" algn="l">
              <a:lnSpc>
                <a:spcPct val="90000"/>
              </a:lnSpc>
              <a:spcBef>
                <a:spcPts val="0"/>
              </a:spcBef>
              <a:spcAft>
                <a:spcPts val="0"/>
              </a:spcAft>
              <a:buClr>
                <a:schemeClr val="dk1"/>
              </a:buClr>
              <a:buSzPts val="1900"/>
              <a:buFont typeface="Arial"/>
              <a:buNone/>
            </a:pPr>
            <a:r>
              <a:rPr b="0" i="0" lang="en-US" sz="1900" u="none" cap="none" strike="noStrike">
                <a:solidFill>
                  <a:schemeClr val="dk1"/>
                </a:solidFill>
                <a:latin typeface="Arial"/>
                <a:ea typeface="Arial"/>
                <a:cs typeface="Arial"/>
                <a:sym typeface="Arial"/>
              </a:rPr>
              <a:t>Prosocial is based on 8 “core design principles” that characterize successful groups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602" name="Shape 602"/>
        <p:cNvGrpSpPr/>
        <p:nvPr/>
      </p:nvGrpSpPr>
      <p:grpSpPr>
        <a:xfrm>
          <a:off x="0" y="0"/>
          <a:ext cx="0" cy="0"/>
          <a:chOff x="0" y="0"/>
          <a:chExt cx="0" cy="0"/>
        </a:xfrm>
      </p:grpSpPr>
      <p:sp>
        <p:nvSpPr>
          <p:cNvPr id="603" name="Google Shape;603;p51"/>
          <p:cNvSpPr/>
          <p:nvPr/>
        </p:nvSpPr>
        <p:spPr>
          <a:xfrm>
            <a:off x="1" y="0"/>
            <a:ext cx="405907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04" name="Google Shape;604;p51"/>
          <p:cNvSpPr txBox="1"/>
          <p:nvPr>
            <p:ph type="title"/>
          </p:nvPr>
        </p:nvSpPr>
        <p:spPr>
          <a:xfrm>
            <a:off x="333375" y="567443"/>
            <a:ext cx="3301304" cy="302934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EFFFF"/>
              </a:buClr>
              <a:buSzPts val="4000"/>
              <a:buFont typeface="Century Gothic"/>
              <a:buNone/>
            </a:pPr>
            <a:r>
              <a:rPr lang="en-US" sz="3100">
                <a:solidFill>
                  <a:srgbClr val="FEFFFF"/>
                </a:solidFill>
              </a:rPr>
              <a:t>WHAT IF...</a:t>
            </a:r>
            <a:r>
              <a:rPr lang="en-US" sz="3100">
                <a:solidFill>
                  <a:srgbClr val="FEFFFF"/>
                </a:solidFill>
              </a:rPr>
              <a:t>CBS could address climate change</a:t>
            </a:r>
            <a:endParaRPr sz="3100">
              <a:solidFill>
                <a:srgbClr val="FEFFFF"/>
              </a:solidFill>
            </a:endParaRPr>
          </a:p>
          <a:p>
            <a:pPr indent="0" lvl="0" marL="0" rtl="0" algn="l">
              <a:spcBef>
                <a:spcPts val="0"/>
              </a:spcBef>
              <a:spcAft>
                <a:spcPts val="0"/>
              </a:spcAft>
              <a:buClr>
                <a:srgbClr val="FEFFFF"/>
              </a:buClr>
              <a:buSzPts val="4000"/>
              <a:buFont typeface="Century Gothic"/>
              <a:buNone/>
            </a:pPr>
            <a:r>
              <a:rPr lang="en-US" sz="3100">
                <a:solidFill>
                  <a:srgbClr val="FEFFFF"/>
                </a:solidFill>
              </a:rPr>
              <a:t>and social justice </a:t>
            </a:r>
            <a:endParaRPr sz="3100">
              <a:solidFill>
                <a:srgbClr val="FEFFFF"/>
              </a:solidFill>
            </a:endParaRPr>
          </a:p>
          <a:p>
            <a:pPr indent="0" lvl="0" marL="0" rtl="0" algn="l">
              <a:spcBef>
                <a:spcPts val="0"/>
              </a:spcBef>
              <a:spcAft>
                <a:spcPts val="0"/>
              </a:spcAft>
              <a:buClr>
                <a:srgbClr val="FEFFFF"/>
              </a:buClr>
              <a:buSzPts val="4000"/>
              <a:buFont typeface="Century Gothic"/>
              <a:buNone/>
            </a:pPr>
            <a:r>
              <a:t/>
            </a:r>
            <a:endParaRPr sz="3100">
              <a:solidFill>
                <a:srgbClr val="FEFFFF"/>
              </a:solidFill>
            </a:endParaRPr>
          </a:p>
          <a:p>
            <a:pPr indent="0" lvl="0" marL="0" rtl="0" algn="l">
              <a:spcBef>
                <a:spcPts val="0"/>
              </a:spcBef>
              <a:spcAft>
                <a:spcPts val="0"/>
              </a:spcAft>
              <a:buClr>
                <a:srgbClr val="FEFFFF"/>
              </a:buClr>
              <a:buSzPts val="4000"/>
              <a:buFont typeface="Century Gothic"/>
              <a:buNone/>
            </a:pPr>
            <a:r>
              <a:t/>
            </a:r>
            <a:endParaRPr sz="3100">
              <a:solidFill>
                <a:srgbClr val="FEFFFF"/>
              </a:solidFill>
            </a:endParaRPr>
          </a:p>
          <a:p>
            <a:pPr indent="0" lvl="0" marL="0" rtl="0" algn="l">
              <a:spcBef>
                <a:spcPts val="0"/>
              </a:spcBef>
              <a:spcAft>
                <a:spcPts val="0"/>
              </a:spcAft>
              <a:buClr>
                <a:srgbClr val="FEFFFF"/>
              </a:buClr>
              <a:buSzPts val="4000"/>
              <a:buFont typeface="Century Gothic"/>
              <a:buNone/>
            </a:pPr>
            <a:r>
              <a:t/>
            </a:r>
            <a:endParaRPr sz="3100">
              <a:solidFill>
                <a:srgbClr val="FEFFFF"/>
              </a:solidFill>
            </a:endParaRPr>
          </a:p>
          <a:p>
            <a:pPr indent="0" lvl="0" marL="0" rtl="0" algn="l">
              <a:spcBef>
                <a:spcPts val="0"/>
              </a:spcBef>
              <a:spcAft>
                <a:spcPts val="0"/>
              </a:spcAft>
              <a:buClr>
                <a:srgbClr val="FEFFFF"/>
              </a:buClr>
              <a:buSzPts val="4000"/>
              <a:buFont typeface="Century Gothic"/>
              <a:buNone/>
            </a:pPr>
            <a:r>
              <a:rPr lang="en-US" sz="3100">
                <a:solidFill>
                  <a:srgbClr val="FEFFFF"/>
                </a:solidFill>
              </a:rPr>
              <a:t>by creating a nurturing and equitable world?</a:t>
            </a:r>
            <a:endParaRPr sz="3100"/>
          </a:p>
        </p:txBody>
      </p:sp>
      <p:sp>
        <p:nvSpPr>
          <p:cNvPr id="605" name="Google Shape;605;p51"/>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51"/>
          <p:cNvSpPr/>
          <p:nvPr/>
        </p:nvSpPr>
        <p:spPr>
          <a:xfrm>
            <a:off x="4795736" y="0"/>
            <a:ext cx="7396264" cy="6858000"/>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607" name="Google Shape;607;p51"/>
          <p:cNvGrpSpPr/>
          <p:nvPr/>
        </p:nvGrpSpPr>
        <p:grpSpPr>
          <a:xfrm>
            <a:off x="4713144" y="1260820"/>
            <a:ext cx="6832212" cy="4026239"/>
            <a:chOff x="0" y="619269"/>
            <a:chExt cx="6832212" cy="4026239"/>
          </a:xfrm>
        </p:grpSpPr>
        <p:sp>
          <p:nvSpPr>
            <p:cNvPr id="608" name="Google Shape;608;p51"/>
            <p:cNvSpPr/>
            <p:nvPr/>
          </p:nvSpPr>
          <p:spPr>
            <a:xfrm>
              <a:off x="0" y="619269"/>
              <a:ext cx="6832212" cy="954719"/>
            </a:xfrm>
            <a:prstGeom prst="roundRect">
              <a:avLst>
                <a:gd fmla="val 16667" name="adj"/>
              </a:avLst>
            </a:prstGeom>
            <a:gradFill>
              <a:gsLst>
                <a:gs pos="0">
                  <a:srgbClr val="54BBE7"/>
                </a:gs>
                <a:gs pos="100000">
                  <a:srgbClr val="21ABDF"/>
                </a:gs>
              </a:gsLst>
              <a:lin ang="5400000" scaled="0"/>
            </a:gradFill>
            <a:ln>
              <a:noFill/>
            </a:ln>
            <a:effectLst>
              <a:outerShdw blurRad="38100" rotWithShape="0" dir="5400000" dist="254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1"/>
            <p:cNvSpPr txBox="1"/>
            <p:nvPr/>
          </p:nvSpPr>
          <p:spPr>
            <a:xfrm>
              <a:off x="46606" y="665875"/>
              <a:ext cx="6739000" cy="861507"/>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entury Gothic"/>
                <a:buNone/>
              </a:pPr>
              <a:r>
                <a:rPr lang="en-US" sz="2400">
                  <a:solidFill>
                    <a:schemeClr val="lt1"/>
                  </a:solidFill>
                  <a:latin typeface="Century Gothic"/>
                  <a:ea typeface="Century Gothic"/>
                  <a:cs typeface="Century Gothic"/>
                  <a:sym typeface="Century Gothic"/>
                </a:rPr>
                <a:t>Minimize biologically and psychologically toxic events</a:t>
              </a:r>
              <a:endParaRPr/>
            </a:p>
          </p:txBody>
        </p:sp>
        <p:sp>
          <p:nvSpPr>
            <p:cNvPr id="610" name="Google Shape;610;p51"/>
            <p:cNvSpPr/>
            <p:nvPr/>
          </p:nvSpPr>
          <p:spPr>
            <a:xfrm>
              <a:off x="0" y="1643109"/>
              <a:ext cx="6832212" cy="954719"/>
            </a:xfrm>
            <a:prstGeom prst="roundRect">
              <a:avLst>
                <a:gd fmla="val 16667" name="adj"/>
              </a:avLst>
            </a:prstGeom>
            <a:gradFill>
              <a:gsLst>
                <a:gs pos="0">
                  <a:srgbClr val="4C9DD5"/>
                </a:gs>
                <a:gs pos="100000">
                  <a:srgbClr val="1F88C2"/>
                </a:gs>
              </a:gsLst>
              <a:lin ang="5400000" scaled="0"/>
            </a:gradFill>
            <a:ln>
              <a:noFill/>
            </a:ln>
            <a:effectLst>
              <a:outerShdw blurRad="38100" rotWithShape="0" dir="5400000" dist="254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1"/>
            <p:cNvSpPr txBox="1"/>
            <p:nvPr/>
          </p:nvSpPr>
          <p:spPr>
            <a:xfrm>
              <a:off x="46606" y="1689715"/>
              <a:ext cx="6739000" cy="861507"/>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entury Gothic"/>
                <a:buNone/>
              </a:pPr>
              <a:r>
                <a:rPr lang="en-US" sz="2400">
                  <a:solidFill>
                    <a:schemeClr val="lt1"/>
                  </a:solidFill>
                  <a:latin typeface="Century Gothic"/>
                  <a:ea typeface="Century Gothic"/>
                  <a:cs typeface="Century Gothic"/>
                  <a:sym typeface="Century Gothic"/>
                </a:rPr>
                <a:t>Teach, promote, and reinforce prosocial behavior, including self-regulatory behavior</a:t>
              </a:r>
              <a:endParaRPr/>
            </a:p>
          </p:txBody>
        </p:sp>
        <p:sp>
          <p:nvSpPr>
            <p:cNvPr id="612" name="Google Shape;612;p51"/>
            <p:cNvSpPr/>
            <p:nvPr/>
          </p:nvSpPr>
          <p:spPr>
            <a:xfrm>
              <a:off x="0" y="2666949"/>
              <a:ext cx="6832212" cy="954719"/>
            </a:xfrm>
            <a:prstGeom prst="roundRect">
              <a:avLst>
                <a:gd fmla="val 16667" name="adj"/>
              </a:avLst>
            </a:prstGeom>
            <a:gradFill>
              <a:gsLst>
                <a:gs pos="0">
                  <a:srgbClr val="4780B8"/>
                </a:gs>
                <a:gs pos="100000">
                  <a:srgbClr val="226AA1"/>
                </a:gs>
              </a:gsLst>
              <a:lin ang="5400000" scaled="0"/>
            </a:gradFill>
            <a:ln>
              <a:noFill/>
            </a:ln>
            <a:effectLst>
              <a:outerShdw blurRad="38100" rotWithShape="0" dir="5400000" dist="254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1"/>
            <p:cNvSpPr txBox="1"/>
            <p:nvPr/>
          </p:nvSpPr>
          <p:spPr>
            <a:xfrm>
              <a:off x="46606" y="2713555"/>
              <a:ext cx="6739000" cy="861507"/>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entury Gothic"/>
                <a:buNone/>
              </a:pPr>
              <a:r>
                <a:rPr lang="en-US" sz="2400">
                  <a:solidFill>
                    <a:schemeClr val="lt1"/>
                  </a:solidFill>
                  <a:latin typeface="Century Gothic"/>
                  <a:ea typeface="Century Gothic"/>
                  <a:cs typeface="Century Gothic"/>
                  <a:sym typeface="Century Gothic"/>
                </a:rPr>
                <a:t>Monitor and limit problem behavior</a:t>
              </a:r>
              <a:endParaRPr/>
            </a:p>
          </p:txBody>
        </p:sp>
        <p:sp>
          <p:nvSpPr>
            <p:cNvPr id="614" name="Google Shape;614;p51"/>
            <p:cNvSpPr/>
            <p:nvPr/>
          </p:nvSpPr>
          <p:spPr>
            <a:xfrm>
              <a:off x="0" y="3690789"/>
              <a:ext cx="6832212" cy="954719"/>
            </a:xfrm>
            <a:prstGeom prst="roundRect">
              <a:avLst>
                <a:gd fmla="val 16667" name="adj"/>
              </a:avLst>
            </a:prstGeom>
            <a:gradFill>
              <a:gsLst>
                <a:gs pos="0">
                  <a:srgbClr val="466A9A"/>
                </a:gs>
                <a:gs pos="100000">
                  <a:srgbClr val="225183"/>
                </a:gs>
              </a:gsLst>
              <a:lin ang="5400000" scaled="0"/>
            </a:gradFill>
            <a:ln>
              <a:noFill/>
            </a:ln>
            <a:effectLst>
              <a:outerShdw blurRad="38100" rotWithShape="0" dir="5400000" dist="254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1"/>
            <p:cNvSpPr txBox="1"/>
            <p:nvPr/>
          </p:nvSpPr>
          <p:spPr>
            <a:xfrm>
              <a:off x="46606" y="3737395"/>
              <a:ext cx="6739000" cy="861507"/>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entury Gothic"/>
                <a:buNone/>
              </a:pPr>
              <a:r>
                <a:rPr lang="en-US" sz="2400">
                  <a:solidFill>
                    <a:schemeClr val="lt1"/>
                  </a:solidFill>
                  <a:latin typeface="Century Gothic"/>
                  <a:ea typeface="Century Gothic"/>
                  <a:cs typeface="Century Gothic"/>
                  <a:sym typeface="Century Gothic"/>
                </a:rPr>
                <a:t>They foster psychological flexibility to support engagement in valued behavior</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619" name="Shape 619"/>
        <p:cNvGrpSpPr/>
        <p:nvPr/>
      </p:nvGrpSpPr>
      <p:grpSpPr>
        <a:xfrm>
          <a:off x="0" y="0"/>
          <a:ext cx="0" cy="0"/>
          <a:chOff x="0" y="0"/>
          <a:chExt cx="0" cy="0"/>
        </a:xfrm>
      </p:grpSpPr>
      <p:sp>
        <p:nvSpPr>
          <p:cNvPr id="620" name="Google Shape;620;p52"/>
          <p:cNvSpPr/>
          <p:nvPr/>
        </p:nvSpPr>
        <p:spPr>
          <a:xfrm>
            <a:off x="1" y="0"/>
            <a:ext cx="405907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21" name="Google Shape;621;p52"/>
          <p:cNvSpPr txBox="1"/>
          <p:nvPr>
            <p:ph type="title"/>
          </p:nvPr>
        </p:nvSpPr>
        <p:spPr>
          <a:xfrm>
            <a:off x="1297793" y="642193"/>
            <a:ext cx="2454000" cy="3029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200"/>
              <a:buFont typeface="Century Gothic"/>
              <a:buNone/>
            </a:pPr>
            <a:r>
              <a:rPr lang="en-US" sz="3200">
                <a:solidFill>
                  <a:schemeClr val="lt1"/>
                </a:solidFill>
              </a:rPr>
              <a:t>Aspirations for ACBS as a Whole</a:t>
            </a:r>
            <a:endParaRPr/>
          </a:p>
        </p:txBody>
      </p:sp>
      <p:sp>
        <p:nvSpPr>
          <p:cNvPr id="622" name="Google Shape;622;p52"/>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2"/>
          <p:cNvSpPr/>
          <p:nvPr/>
        </p:nvSpPr>
        <p:spPr>
          <a:xfrm>
            <a:off x="4795736" y="0"/>
            <a:ext cx="7396264" cy="6858000"/>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624" name="Google Shape;624;p52"/>
          <p:cNvGrpSpPr/>
          <p:nvPr/>
        </p:nvGrpSpPr>
        <p:grpSpPr>
          <a:xfrm>
            <a:off x="4713144" y="642193"/>
            <a:ext cx="6832212" cy="5263493"/>
            <a:chOff x="0" y="642"/>
            <a:chExt cx="6832212" cy="5263493"/>
          </a:xfrm>
        </p:grpSpPr>
        <p:sp>
          <p:nvSpPr>
            <p:cNvPr id="625" name="Google Shape;625;p52"/>
            <p:cNvSpPr/>
            <p:nvPr/>
          </p:nvSpPr>
          <p:spPr>
            <a:xfrm>
              <a:off x="0" y="642"/>
              <a:ext cx="6832212" cy="1503855"/>
            </a:xfrm>
            <a:prstGeom prst="roundRect">
              <a:avLst>
                <a:gd fmla="val 10000" name="adj"/>
              </a:avLst>
            </a:prstGeom>
            <a:solidFill>
              <a:srgbClr val="31B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2"/>
            <p:cNvSpPr/>
            <p:nvPr/>
          </p:nvSpPr>
          <p:spPr>
            <a:xfrm>
              <a:off x="454916" y="339010"/>
              <a:ext cx="827120" cy="82712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2"/>
            <p:cNvSpPr/>
            <p:nvPr/>
          </p:nvSpPr>
          <p:spPr>
            <a:xfrm>
              <a:off x="1736952" y="642"/>
              <a:ext cx="5095259" cy="15038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2"/>
            <p:cNvSpPr txBox="1"/>
            <p:nvPr/>
          </p:nvSpPr>
          <p:spPr>
            <a:xfrm>
              <a:off x="1736952" y="642"/>
              <a:ext cx="5095259" cy="1503855"/>
            </a:xfrm>
            <a:prstGeom prst="rect">
              <a:avLst/>
            </a:prstGeom>
            <a:noFill/>
            <a:ln>
              <a:noFill/>
            </a:ln>
          </p:spPr>
          <p:txBody>
            <a:bodyPr anchorCtr="0" anchor="ctr" bIns="159150" lIns="159150" spcFirstLastPara="1" rIns="159150" wrap="square" tIns="159150">
              <a:noAutofit/>
            </a:bodyPr>
            <a:lstStyle/>
            <a:p>
              <a:pPr indent="0" lvl="0" marL="0" marR="0" rtl="0" algn="l">
                <a:lnSpc>
                  <a:spcPct val="90000"/>
                </a:lnSpc>
                <a:spcBef>
                  <a:spcPts val="0"/>
                </a:spcBef>
                <a:spcAft>
                  <a:spcPts val="0"/>
                </a:spcAft>
                <a:buClr>
                  <a:schemeClr val="dk1"/>
                </a:buClr>
                <a:buSzPts val="1900"/>
                <a:buFont typeface="Century Gothic"/>
                <a:buNone/>
              </a:pPr>
              <a:r>
                <a:rPr lang="en-US" sz="1900">
                  <a:solidFill>
                    <a:srgbClr val="FFFFFF"/>
                  </a:solidFill>
                  <a:latin typeface="Century Gothic"/>
                  <a:ea typeface="Century Gothic"/>
                  <a:cs typeface="Century Gothic"/>
                  <a:sym typeface="Century Gothic"/>
                </a:rPr>
                <a:t>We can promote solutions on a public health scale – especially with regard to reducing disparities</a:t>
              </a:r>
              <a:endParaRPr>
                <a:solidFill>
                  <a:srgbClr val="FFFFFF"/>
                </a:solidFill>
              </a:endParaRPr>
            </a:p>
          </p:txBody>
        </p:sp>
        <p:sp>
          <p:nvSpPr>
            <p:cNvPr id="629" name="Google Shape;629;p52"/>
            <p:cNvSpPr/>
            <p:nvPr/>
          </p:nvSpPr>
          <p:spPr>
            <a:xfrm>
              <a:off x="0" y="1880461"/>
              <a:ext cx="6832212" cy="1503855"/>
            </a:xfrm>
            <a:prstGeom prst="roundRect">
              <a:avLst>
                <a:gd fmla="val 10000" name="adj"/>
              </a:avLst>
            </a:prstGeom>
            <a:solidFill>
              <a:srgbClr val="2359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2"/>
            <p:cNvSpPr/>
            <p:nvPr/>
          </p:nvSpPr>
          <p:spPr>
            <a:xfrm>
              <a:off x="454916" y="2218829"/>
              <a:ext cx="827120" cy="82712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2"/>
            <p:cNvSpPr/>
            <p:nvPr/>
          </p:nvSpPr>
          <p:spPr>
            <a:xfrm>
              <a:off x="1736952" y="1880461"/>
              <a:ext cx="5095259" cy="15038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2"/>
            <p:cNvSpPr txBox="1"/>
            <p:nvPr/>
          </p:nvSpPr>
          <p:spPr>
            <a:xfrm>
              <a:off x="1736952" y="1880461"/>
              <a:ext cx="5095259" cy="1503855"/>
            </a:xfrm>
            <a:prstGeom prst="rect">
              <a:avLst/>
            </a:prstGeom>
            <a:noFill/>
            <a:ln>
              <a:noFill/>
            </a:ln>
          </p:spPr>
          <p:txBody>
            <a:bodyPr anchorCtr="0" anchor="ctr" bIns="159150" lIns="159150" spcFirstLastPara="1" rIns="159150" wrap="square" tIns="159150">
              <a:noAutofit/>
            </a:bodyPr>
            <a:lstStyle/>
            <a:p>
              <a:pPr indent="0" lvl="0" marL="0" marR="0" rtl="0" algn="l">
                <a:lnSpc>
                  <a:spcPct val="90000"/>
                </a:lnSpc>
                <a:spcBef>
                  <a:spcPts val="0"/>
                </a:spcBef>
                <a:spcAft>
                  <a:spcPts val="0"/>
                </a:spcAft>
                <a:buClr>
                  <a:schemeClr val="dk1"/>
                </a:buClr>
                <a:buSzPts val="1900"/>
                <a:buFont typeface="Century Gothic"/>
                <a:buNone/>
              </a:pPr>
              <a:r>
                <a:rPr lang="en-US" sz="1900">
                  <a:solidFill>
                    <a:srgbClr val="FFFFFF"/>
                  </a:solidFill>
                  <a:latin typeface="Century Gothic"/>
                  <a:ea typeface="Century Gothic"/>
                  <a:cs typeface="Century Gothic"/>
                  <a:sym typeface="Century Gothic"/>
                </a:rPr>
                <a:t>We can make organizational commitments, such as hosting “no-fly” conferences, or striving to become a carbon-neutral organization</a:t>
              </a:r>
              <a:endParaRPr>
                <a:solidFill>
                  <a:srgbClr val="FFFFFF"/>
                </a:solidFill>
              </a:endParaRPr>
            </a:p>
          </p:txBody>
        </p:sp>
        <p:sp>
          <p:nvSpPr>
            <p:cNvPr id="633" name="Google Shape;633;p52"/>
            <p:cNvSpPr/>
            <p:nvPr/>
          </p:nvSpPr>
          <p:spPr>
            <a:xfrm>
              <a:off x="0" y="3760280"/>
              <a:ext cx="6832212" cy="1503855"/>
            </a:xfrm>
            <a:prstGeom prst="roundRect">
              <a:avLst>
                <a:gd fmla="val 10000" name="adj"/>
              </a:avLst>
            </a:prstGeom>
            <a:solidFill>
              <a:srgbClr val="7C3F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2"/>
            <p:cNvSpPr/>
            <p:nvPr/>
          </p:nvSpPr>
          <p:spPr>
            <a:xfrm>
              <a:off x="454916" y="4098648"/>
              <a:ext cx="827120" cy="82712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2"/>
            <p:cNvSpPr/>
            <p:nvPr/>
          </p:nvSpPr>
          <p:spPr>
            <a:xfrm>
              <a:off x="1736952" y="3760280"/>
              <a:ext cx="5095259" cy="15038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2"/>
            <p:cNvSpPr txBox="1"/>
            <p:nvPr/>
          </p:nvSpPr>
          <p:spPr>
            <a:xfrm>
              <a:off x="1736952" y="3760280"/>
              <a:ext cx="5095259" cy="1503855"/>
            </a:xfrm>
            <a:prstGeom prst="rect">
              <a:avLst/>
            </a:prstGeom>
            <a:noFill/>
            <a:ln>
              <a:noFill/>
            </a:ln>
          </p:spPr>
          <p:txBody>
            <a:bodyPr anchorCtr="0" anchor="ctr" bIns="159150" lIns="159150" spcFirstLastPara="1" rIns="159150" wrap="square" tIns="159150">
              <a:noAutofit/>
            </a:bodyPr>
            <a:lstStyle/>
            <a:p>
              <a:pPr indent="0" lvl="0" marL="0" marR="0" rtl="0" algn="l">
                <a:lnSpc>
                  <a:spcPct val="90000"/>
                </a:lnSpc>
                <a:spcBef>
                  <a:spcPts val="0"/>
                </a:spcBef>
                <a:spcAft>
                  <a:spcPts val="0"/>
                </a:spcAft>
                <a:buClr>
                  <a:schemeClr val="dk1"/>
                </a:buClr>
                <a:buSzPts val="1900"/>
                <a:buFont typeface="Century Gothic"/>
                <a:buNone/>
              </a:pPr>
              <a:r>
                <a:rPr lang="en-US" sz="1900">
                  <a:solidFill>
                    <a:srgbClr val="FFFFFF"/>
                  </a:solidFill>
                  <a:latin typeface="Century Gothic"/>
                  <a:ea typeface="Century Gothic"/>
                  <a:cs typeface="Century Gothic"/>
                  <a:sym typeface="Century Gothic"/>
                </a:rPr>
                <a:t>We can collaborate with other organizations to foster interdisciplinary solutions</a:t>
              </a:r>
              <a:endParaRPr>
                <a:solidFill>
                  <a:srgbClr val="FFFFFF"/>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pic>
        <p:nvPicPr>
          <p:cNvPr id="642" name="Google Shape;642;p53"/>
          <p:cNvPicPr preferRelativeResize="0"/>
          <p:nvPr/>
        </p:nvPicPr>
        <p:blipFill>
          <a:blip r:embed="rId3">
            <a:alphaModFix/>
          </a:blip>
          <a:stretch>
            <a:fillRect/>
          </a:stretch>
        </p:blipFill>
        <p:spPr>
          <a:xfrm>
            <a:off x="0" y="-1070245"/>
            <a:ext cx="12039600" cy="7928245"/>
          </a:xfrm>
          <a:prstGeom prst="rect">
            <a:avLst/>
          </a:prstGeom>
          <a:noFill/>
          <a:ln>
            <a:noFill/>
          </a:ln>
        </p:spPr>
      </p:pic>
      <p:sp>
        <p:nvSpPr>
          <p:cNvPr id="643" name="Google Shape;643;p53"/>
          <p:cNvSpPr txBox="1"/>
          <p:nvPr>
            <p:ph type="title"/>
          </p:nvPr>
        </p:nvSpPr>
        <p:spPr>
          <a:xfrm>
            <a:off x="1562112" y="4750525"/>
            <a:ext cx="8915400" cy="1468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3600"/>
              <a:t>What if nurturing prosocial behavior and collaboration in groups could lead to global change?</a:t>
            </a:r>
            <a:endParaRPr sz="3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54"/>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rPr lang="en-US"/>
              <a:t>References</a:t>
            </a:r>
            <a:endParaRPr/>
          </a:p>
        </p:txBody>
      </p:sp>
      <p:sp>
        <p:nvSpPr>
          <p:cNvPr id="650" name="Google Shape;650;p54"/>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800"/>
              <a:buChar char="🠶"/>
            </a:pPr>
            <a:r>
              <a:rPr lang="en-US"/>
              <a:t>Biglan, A., Flay, B. R., Embry, D. D., and Sandler, I.N (2012). The critical role of nurturing environments for promoting human wellbeing. </a:t>
            </a:r>
            <a:r>
              <a:rPr i="1" lang="en-US"/>
              <a:t>American Psychologist, 67</a:t>
            </a:r>
            <a:r>
              <a:rPr lang="en-US"/>
              <a:t>(4): 257–271.</a:t>
            </a:r>
            <a:endParaRPr/>
          </a:p>
          <a:p>
            <a:pPr indent="-342900" lvl="0" marL="342900" rtl="0" algn="l">
              <a:spcBef>
                <a:spcPts val="1000"/>
              </a:spcBef>
              <a:spcAft>
                <a:spcPts val="0"/>
              </a:spcAft>
              <a:buSzPts val="1800"/>
              <a:buChar char="🠶"/>
            </a:pPr>
            <a:r>
              <a:rPr lang="en-US"/>
              <a:t>Hayes, S. C., Sanford, B. T., &amp; Chin, F. T. (2017). Carrying the baton: Evolution science and a contextual behavioral analysis of language and cognition. </a:t>
            </a:r>
            <a:r>
              <a:rPr i="1" lang="en-US"/>
              <a:t>Journal of Contextual Behavioral Science, 6</a:t>
            </a:r>
            <a:r>
              <a:rPr lang="en-US"/>
              <a:t>(3), 314-328.</a:t>
            </a:r>
            <a:endParaRPr/>
          </a:p>
          <a:p>
            <a:pPr indent="-342900" lvl="0" marL="342900" rtl="0" algn="l">
              <a:spcBef>
                <a:spcPts val="1000"/>
              </a:spcBef>
              <a:spcAft>
                <a:spcPts val="0"/>
              </a:spcAft>
              <a:buSzPts val="1800"/>
              <a:buChar char="🠶"/>
            </a:pPr>
            <a:r>
              <a:rPr lang="en-US"/>
              <a:t>Sloan Wilson, David (2020) This View of Life</a:t>
            </a:r>
            <a:endParaRPr/>
          </a:p>
          <a:p>
            <a:pPr indent="-342900" lvl="0" marL="342900" rtl="0" algn="l">
              <a:spcBef>
                <a:spcPts val="1000"/>
              </a:spcBef>
              <a:spcAft>
                <a:spcPts val="0"/>
              </a:spcAft>
              <a:buSzPts val="1800"/>
              <a:buChar char="🠶"/>
            </a:pPr>
            <a:r>
              <a:rPr lang="en-US"/>
              <a:t>Wilson, K. G., Hayes, S. C. &amp; Biglan, A. (2018). Evolution and Contextual Behavioral Science: An Integrated Framework for Understanding, Predicting, and Influencing Human Behavior. New York: Guilford. </a:t>
            </a:r>
            <a:endParaRPr b="1"/>
          </a:p>
          <a:p>
            <a:pPr indent="-228600" lvl="0" marL="342900" rtl="0" algn="l">
              <a:spcBef>
                <a:spcPts val="1000"/>
              </a:spcBef>
              <a:spcAft>
                <a:spcPts val="0"/>
              </a:spcAft>
              <a:buSzPts val="1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2" name="Shape 242"/>
        <p:cNvGrpSpPr/>
        <p:nvPr/>
      </p:nvGrpSpPr>
      <p:grpSpPr>
        <a:xfrm>
          <a:off x="0" y="0"/>
          <a:ext cx="0" cy="0"/>
          <a:chOff x="0" y="0"/>
          <a:chExt cx="0" cy="0"/>
        </a:xfrm>
      </p:grpSpPr>
      <p:sp>
        <p:nvSpPr>
          <p:cNvPr id="243" name="Google Shape;243;p24"/>
          <p:cNvSpPr txBox="1"/>
          <p:nvPr>
            <p:ph type="title"/>
          </p:nvPr>
        </p:nvSpPr>
        <p:spPr>
          <a:xfrm>
            <a:off x="2589212" y="2058750"/>
            <a:ext cx="8915400" cy="14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The story of a behavior problem...</a:t>
            </a:r>
            <a:endParaRPr/>
          </a:p>
        </p:txBody>
      </p:sp>
      <p:sp>
        <p:nvSpPr>
          <p:cNvPr id="244" name="Google Shape;244;p24"/>
          <p:cNvSpPr txBox="1"/>
          <p:nvPr>
            <p:ph idx="1" type="body"/>
          </p:nvPr>
        </p:nvSpPr>
        <p:spPr>
          <a:xfrm>
            <a:off x="2589212" y="3530129"/>
            <a:ext cx="8915400" cy="860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solidFill>
                  <a:schemeClr val="accent2"/>
                </a:solidFill>
              </a:rPr>
              <a:t>...but maybe not the one you think</a:t>
            </a:r>
            <a:endParaRPr>
              <a:solidFill>
                <a:schemeClr val="accen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249" name="Shape 249"/>
        <p:cNvGrpSpPr/>
        <p:nvPr/>
      </p:nvGrpSpPr>
      <p:grpSpPr>
        <a:xfrm>
          <a:off x="0" y="0"/>
          <a:ext cx="0" cy="0"/>
          <a:chOff x="0" y="0"/>
          <a:chExt cx="0" cy="0"/>
        </a:xfrm>
      </p:grpSpPr>
      <p:sp>
        <p:nvSpPr>
          <p:cNvPr id="250" name="Google Shape;250;p25"/>
          <p:cNvSpPr/>
          <p:nvPr/>
        </p:nvSpPr>
        <p:spPr>
          <a:xfrm>
            <a:off x="1" y="0"/>
            <a:ext cx="405907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1" name="Google Shape;251;p25"/>
          <p:cNvSpPr txBox="1"/>
          <p:nvPr>
            <p:ph type="title"/>
          </p:nvPr>
        </p:nvSpPr>
        <p:spPr>
          <a:xfrm>
            <a:off x="1259893" y="1548518"/>
            <a:ext cx="2454052" cy="302934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2700"/>
              <a:buFont typeface="Century Gothic"/>
              <a:buNone/>
            </a:pPr>
            <a:r>
              <a:rPr i="1" lang="en-US" sz="2700">
                <a:solidFill>
                  <a:schemeClr val="lt1"/>
                </a:solidFill>
              </a:rPr>
              <a:t>Sapiens: A Brief History of Humankind</a:t>
            </a:r>
            <a:br>
              <a:rPr i="1" lang="en-US" sz="2700">
                <a:solidFill>
                  <a:schemeClr val="lt1"/>
                </a:solidFill>
              </a:rPr>
            </a:br>
            <a:br>
              <a:rPr i="1" lang="en-US" sz="2700">
                <a:solidFill>
                  <a:schemeClr val="lt1"/>
                </a:solidFill>
              </a:rPr>
            </a:br>
            <a:br>
              <a:rPr i="1" lang="en-US" sz="2700">
                <a:solidFill>
                  <a:schemeClr val="lt1"/>
                </a:solidFill>
              </a:rPr>
            </a:br>
            <a:r>
              <a:rPr lang="en-US" sz="2700">
                <a:solidFill>
                  <a:schemeClr val="lt1"/>
                </a:solidFill>
              </a:rPr>
              <a:t>by Yuval Noah Harari</a:t>
            </a:r>
            <a:endParaRPr i="1" sz="2700">
              <a:solidFill>
                <a:schemeClr val="lt1"/>
              </a:solidFill>
            </a:endParaRPr>
          </a:p>
        </p:txBody>
      </p:sp>
      <p:sp>
        <p:nvSpPr>
          <p:cNvPr id="252" name="Google Shape;252;p25"/>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5"/>
          <p:cNvSpPr/>
          <p:nvPr/>
        </p:nvSpPr>
        <p:spPr>
          <a:xfrm>
            <a:off x="4795736" y="0"/>
            <a:ext cx="7396264" cy="6858000"/>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254" name="Google Shape;254;p25"/>
          <p:cNvGrpSpPr/>
          <p:nvPr/>
        </p:nvGrpSpPr>
        <p:grpSpPr>
          <a:xfrm>
            <a:off x="4713144" y="921700"/>
            <a:ext cx="6832212" cy="4704480"/>
            <a:chOff x="0" y="280149"/>
            <a:chExt cx="6832212" cy="4704480"/>
          </a:xfrm>
        </p:grpSpPr>
        <p:sp>
          <p:nvSpPr>
            <p:cNvPr id="255" name="Google Shape;255;p25"/>
            <p:cNvSpPr/>
            <p:nvPr/>
          </p:nvSpPr>
          <p:spPr>
            <a:xfrm>
              <a:off x="0" y="280149"/>
              <a:ext cx="6832212" cy="1516320"/>
            </a:xfrm>
            <a:prstGeom prst="roundRect">
              <a:avLst>
                <a:gd fmla="val 16667" name="adj"/>
              </a:avLst>
            </a:prstGeom>
            <a:gradFill>
              <a:gsLst>
                <a:gs pos="0">
                  <a:srgbClr val="54BBE7"/>
                </a:gs>
                <a:gs pos="100000">
                  <a:srgbClr val="21ABDF"/>
                </a:gs>
              </a:gsLst>
              <a:lin ang="5400000" scaled="0"/>
            </a:gradFill>
            <a:ln>
              <a:noFill/>
            </a:ln>
            <a:effectLst>
              <a:outerShdw blurRad="38100" rotWithShape="0" dir="5400000" dist="254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5"/>
            <p:cNvSpPr txBox="1"/>
            <p:nvPr/>
          </p:nvSpPr>
          <p:spPr>
            <a:xfrm>
              <a:off x="74021" y="354170"/>
              <a:ext cx="6684170" cy="1368278"/>
            </a:xfrm>
            <a:prstGeom prst="rect">
              <a:avLst/>
            </a:prstGeom>
            <a:noFill/>
            <a:ln>
              <a:noFill/>
            </a:ln>
          </p:spPr>
          <p:txBody>
            <a:bodyPr anchorCtr="0" anchor="ctr" bIns="102850" lIns="102850" spcFirstLastPara="1" rIns="102850" wrap="square" tIns="102850">
              <a:noAutofit/>
            </a:bodyPr>
            <a:lstStyle/>
            <a:p>
              <a:pPr indent="0" lvl="0" marL="0" marR="0" rtl="0" algn="l">
                <a:lnSpc>
                  <a:spcPct val="90000"/>
                </a:lnSpc>
                <a:spcBef>
                  <a:spcPts val="0"/>
                </a:spcBef>
                <a:spcAft>
                  <a:spcPts val="0"/>
                </a:spcAft>
                <a:buClr>
                  <a:schemeClr val="lt1"/>
                </a:buClr>
                <a:buSzPts val="2700"/>
                <a:buFont typeface="Century Gothic"/>
                <a:buNone/>
              </a:pPr>
              <a:r>
                <a:rPr lang="en-US" sz="2700">
                  <a:solidFill>
                    <a:schemeClr val="lt1"/>
                  </a:solidFill>
                  <a:latin typeface="Century Gothic"/>
                  <a:ea typeface="Century Gothic"/>
                  <a:cs typeface="Century Gothic"/>
                  <a:sym typeface="Century Gothic"/>
                </a:rPr>
                <a:t>At one point there were 6 species of humans existing together on the planet</a:t>
              </a:r>
              <a:endParaRPr/>
            </a:p>
          </p:txBody>
        </p:sp>
        <p:sp>
          <p:nvSpPr>
            <p:cNvPr id="257" name="Google Shape;257;p25"/>
            <p:cNvSpPr/>
            <p:nvPr/>
          </p:nvSpPr>
          <p:spPr>
            <a:xfrm>
              <a:off x="0" y="1874229"/>
              <a:ext cx="6832212" cy="1516320"/>
            </a:xfrm>
            <a:prstGeom prst="roundRect">
              <a:avLst>
                <a:gd fmla="val 16667" name="adj"/>
              </a:avLst>
            </a:prstGeom>
            <a:gradFill>
              <a:gsLst>
                <a:gs pos="0">
                  <a:srgbClr val="4B8DC4"/>
                </a:gs>
                <a:gs pos="100000">
                  <a:srgbClr val="2177B1"/>
                </a:gs>
              </a:gsLst>
              <a:lin ang="5400000" scaled="0"/>
            </a:gradFill>
            <a:ln>
              <a:noFill/>
            </a:ln>
            <a:effectLst>
              <a:outerShdw blurRad="38100" rotWithShape="0" dir="5400000" dist="254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5"/>
            <p:cNvSpPr txBox="1"/>
            <p:nvPr/>
          </p:nvSpPr>
          <p:spPr>
            <a:xfrm>
              <a:off x="74021" y="1948250"/>
              <a:ext cx="6684170" cy="1368278"/>
            </a:xfrm>
            <a:prstGeom prst="rect">
              <a:avLst/>
            </a:prstGeom>
            <a:noFill/>
            <a:ln>
              <a:noFill/>
            </a:ln>
          </p:spPr>
          <p:txBody>
            <a:bodyPr anchorCtr="0" anchor="ctr" bIns="102850" lIns="102850" spcFirstLastPara="1" rIns="102850" wrap="square" tIns="102850">
              <a:noAutofit/>
            </a:bodyPr>
            <a:lstStyle/>
            <a:p>
              <a:pPr indent="0" lvl="0" marL="0" marR="0" rtl="0" algn="l">
                <a:lnSpc>
                  <a:spcPct val="90000"/>
                </a:lnSpc>
                <a:spcBef>
                  <a:spcPts val="0"/>
                </a:spcBef>
                <a:spcAft>
                  <a:spcPts val="0"/>
                </a:spcAft>
                <a:buClr>
                  <a:schemeClr val="lt1"/>
                </a:buClr>
                <a:buSzPts val="2700"/>
                <a:buFont typeface="Century Gothic"/>
                <a:buNone/>
              </a:pPr>
              <a:r>
                <a:rPr lang="en-US" sz="2700">
                  <a:solidFill>
                    <a:schemeClr val="lt1"/>
                  </a:solidFill>
                  <a:latin typeface="Century Gothic"/>
                  <a:ea typeface="Century Gothic"/>
                  <a:cs typeface="Century Gothic"/>
                  <a:sym typeface="Century Gothic"/>
                </a:rPr>
                <a:t>Homo sapiens destroyed them</a:t>
              </a:r>
              <a:endParaRPr/>
            </a:p>
          </p:txBody>
        </p:sp>
        <p:sp>
          <p:nvSpPr>
            <p:cNvPr id="259" name="Google Shape;259;p25"/>
            <p:cNvSpPr/>
            <p:nvPr/>
          </p:nvSpPr>
          <p:spPr>
            <a:xfrm>
              <a:off x="0" y="3468309"/>
              <a:ext cx="6832212" cy="1516320"/>
            </a:xfrm>
            <a:prstGeom prst="roundRect">
              <a:avLst>
                <a:gd fmla="val 16667" name="adj"/>
              </a:avLst>
            </a:prstGeom>
            <a:gradFill>
              <a:gsLst>
                <a:gs pos="0">
                  <a:srgbClr val="466A9A"/>
                </a:gs>
                <a:gs pos="100000">
                  <a:srgbClr val="225183"/>
                </a:gs>
              </a:gsLst>
              <a:lin ang="5400000" scaled="0"/>
            </a:gradFill>
            <a:ln>
              <a:noFill/>
            </a:ln>
            <a:effectLst>
              <a:outerShdw blurRad="38100" rotWithShape="0" dir="5400000" dist="254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
            <p:cNvSpPr txBox="1"/>
            <p:nvPr/>
          </p:nvSpPr>
          <p:spPr>
            <a:xfrm>
              <a:off x="74021" y="3542330"/>
              <a:ext cx="6684170" cy="1368278"/>
            </a:xfrm>
            <a:prstGeom prst="rect">
              <a:avLst/>
            </a:prstGeom>
            <a:noFill/>
            <a:ln>
              <a:noFill/>
            </a:ln>
          </p:spPr>
          <p:txBody>
            <a:bodyPr anchorCtr="0" anchor="ctr" bIns="102850" lIns="102850" spcFirstLastPara="1" rIns="102850" wrap="square" tIns="102850">
              <a:noAutofit/>
            </a:bodyPr>
            <a:lstStyle/>
            <a:p>
              <a:pPr indent="0" lvl="0" marL="0" marR="0" rtl="0" algn="l">
                <a:lnSpc>
                  <a:spcPct val="90000"/>
                </a:lnSpc>
                <a:spcBef>
                  <a:spcPts val="0"/>
                </a:spcBef>
                <a:spcAft>
                  <a:spcPts val="0"/>
                </a:spcAft>
                <a:buClr>
                  <a:schemeClr val="lt1"/>
                </a:buClr>
                <a:buSzPts val="2700"/>
                <a:buFont typeface="Century Gothic"/>
                <a:buNone/>
              </a:pPr>
              <a:r>
                <a:rPr lang="en-US" sz="2700">
                  <a:solidFill>
                    <a:schemeClr val="lt1"/>
                  </a:solidFill>
                  <a:latin typeface="Century Gothic"/>
                  <a:ea typeface="Century Gothic"/>
                  <a:cs typeface="Century Gothic"/>
                  <a:sym typeface="Century Gothic"/>
                </a:rPr>
                <a:t>Wherever humans have expanded, they have depleted the environment and moved on…over and over again</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C4DCE3"/>
            </a:gs>
          </a:gsLst>
          <a:lin ang="5400000" scaled="0"/>
        </a:gradFill>
      </p:bgPr>
    </p:bg>
    <p:spTree>
      <p:nvGrpSpPr>
        <p:cNvPr id="264" name="Shape 264"/>
        <p:cNvGrpSpPr/>
        <p:nvPr/>
      </p:nvGrpSpPr>
      <p:grpSpPr>
        <a:xfrm>
          <a:off x="0" y="0"/>
          <a:ext cx="0" cy="0"/>
          <a:chOff x="0" y="0"/>
          <a:chExt cx="0" cy="0"/>
        </a:xfrm>
      </p:grpSpPr>
      <p:grpSp>
        <p:nvGrpSpPr>
          <p:cNvPr id="265" name="Google Shape;265;p26"/>
          <p:cNvGrpSpPr/>
          <p:nvPr/>
        </p:nvGrpSpPr>
        <p:grpSpPr>
          <a:xfrm>
            <a:off x="9" y="228600"/>
            <a:ext cx="2851523" cy="6638625"/>
            <a:chOff x="2487613" y="285750"/>
            <a:chExt cx="2428875" cy="5654676"/>
          </a:xfrm>
        </p:grpSpPr>
        <p:sp>
          <p:nvSpPr>
            <p:cNvPr id="266" name="Google Shape;266;p2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26"/>
          <p:cNvGrpSpPr/>
          <p:nvPr/>
        </p:nvGrpSpPr>
        <p:grpSpPr>
          <a:xfrm>
            <a:off x="27225" y="157"/>
            <a:ext cx="2356675" cy="6853096"/>
            <a:chOff x="6627813" y="195610"/>
            <a:chExt cx="1952625" cy="5678141"/>
          </a:xfrm>
        </p:grpSpPr>
        <p:sp>
          <p:nvSpPr>
            <p:cNvPr id="279" name="Google Shape;279;p26"/>
            <p:cNvSpPr/>
            <p:nvPr/>
          </p:nvSpPr>
          <p:spPr>
            <a:xfrm>
              <a:off x="6627813" y="195610"/>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 name="Google Shape;291;p26"/>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6"/>
          <p:cNvSpPr/>
          <p:nvPr/>
        </p:nvSpPr>
        <p:spPr>
          <a:xfrm>
            <a:off x="-7620" y="-1"/>
            <a:ext cx="12207240" cy="6858001"/>
          </a:xfrm>
          <a:prstGeom prst="rect">
            <a:avLst/>
          </a:prstGeom>
          <a:gradFill>
            <a:gsLst>
              <a:gs pos="0">
                <a:srgbClr val="FFFFFF"/>
              </a:gs>
              <a:gs pos="100000">
                <a:srgbClr val="C4DCE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4" name="Google Shape;294;p26"/>
          <p:cNvSpPr/>
          <p:nvPr/>
        </p:nvSpPr>
        <p:spPr>
          <a:xfrm>
            <a:off x="0" y="0"/>
            <a:ext cx="4639734" cy="6858000"/>
          </a:xfrm>
          <a:prstGeom prst="rect">
            <a:avLst/>
          </a:prstGeom>
          <a:solidFill>
            <a:srgbClr val="B358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txBox="1"/>
          <p:nvPr>
            <p:ph type="title"/>
          </p:nvPr>
        </p:nvSpPr>
        <p:spPr>
          <a:xfrm>
            <a:off x="319254" y="2147690"/>
            <a:ext cx="3778870" cy="311481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FFF"/>
              </a:buClr>
              <a:buSzPts val="2790"/>
              <a:buFont typeface="Century Gothic"/>
              <a:buNone/>
            </a:pPr>
            <a:r>
              <a:rPr lang="en-US" sz="2790">
                <a:solidFill>
                  <a:srgbClr val="FEFFFF"/>
                </a:solidFill>
              </a:rPr>
              <a:t>The human species is experiencing perhaps its most profound impasse: how to balance our technological and social evolution with the fragility of our planet and its resources. </a:t>
            </a:r>
            <a:br>
              <a:rPr lang="en-US" sz="3600">
                <a:solidFill>
                  <a:srgbClr val="FEFFFF"/>
                </a:solidFill>
              </a:rPr>
            </a:br>
            <a:endParaRPr sz="3600">
              <a:solidFill>
                <a:srgbClr val="FEFFFF"/>
              </a:solidFill>
            </a:endParaRPr>
          </a:p>
        </p:txBody>
      </p:sp>
      <p:pic>
        <p:nvPicPr>
          <p:cNvPr descr="Image result for our world is burning" id="296" name="Google Shape;296;p26"/>
          <p:cNvPicPr preferRelativeResize="0"/>
          <p:nvPr/>
        </p:nvPicPr>
        <p:blipFill rotWithShape="1">
          <a:blip r:embed="rId3">
            <a:alphaModFix/>
          </a:blip>
          <a:srcRect b="0" l="25980" r="12076" t="0"/>
          <a:stretch/>
        </p:blipFill>
        <p:spPr>
          <a:xfrm>
            <a:off x="4639732" y="10"/>
            <a:ext cx="7552267" cy="6857990"/>
          </a:xfrm>
          <a:prstGeom prst="rect">
            <a:avLst/>
          </a:prstGeom>
          <a:noFill/>
          <a:ln>
            <a:noFill/>
          </a:ln>
        </p:spPr>
      </p:pic>
      <p:sp>
        <p:nvSpPr>
          <p:cNvPr id="297" name="Google Shape;297;p26"/>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98" name="Google Shape;298;p26"/>
          <p:cNvSpPr txBox="1"/>
          <p:nvPr>
            <p:ph idx="1" type="body"/>
          </p:nvPr>
        </p:nvSpPr>
        <p:spPr>
          <a:xfrm>
            <a:off x="540279" y="5189400"/>
            <a:ext cx="3778870" cy="5442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00"/>
              <a:buNone/>
            </a:pPr>
            <a:r>
              <a:t/>
            </a:r>
            <a:endParaRPr sz="900">
              <a:solidFill>
                <a:srgbClr val="FE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27"/>
          <p:cNvSpPr txBox="1"/>
          <p:nvPr>
            <p:ph type="title"/>
          </p:nvPr>
        </p:nvSpPr>
        <p:spPr>
          <a:xfrm>
            <a:off x="2592925" y="624110"/>
            <a:ext cx="8911800" cy="1281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7"/>
          <p:cNvSpPr txBox="1"/>
          <p:nvPr>
            <p:ph idx="1" type="body"/>
          </p:nvPr>
        </p:nvSpPr>
        <p:spPr>
          <a:xfrm>
            <a:off x="2589212" y="2133600"/>
            <a:ext cx="8915400" cy="3777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06" name="Google Shape;306;p27"/>
          <p:cNvPicPr preferRelativeResize="0"/>
          <p:nvPr/>
        </p:nvPicPr>
        <p:blipFill>
          <a:blip r:embed="rId3">
            <a:alphaModFix/>
          </a:blip>
          <a:stretch>
            <a:fillRect/>
          </a:stretch>
        </p:blipFill>
        <p:spPr>
          <a:xfrm>
            <a:off x="76200" y="-827300"/>
            <a:ext cx="12039602" cy="9029732"/>
          </a:xfrm>
          <a:prstGeom prst="rect">
            <a:avLst/>
          </a:prstGeom>
          <a:noFill/>
          <a:ln>
            <a:noFill/>
          </a:ln>
        </p:spPr>
      </p:pic>
      <p:sp>
        <p:nvSpPr>
          <p:cNvPr id="307" name="Google Shape;307;p27"/>
          <p:cNvSpPr txBox="1"/>
          <p:nvPr/>
        </p:nvSpPr>
        <p:spPr>
          <a:xfrm>
            <a:off x="2204350" y="5898700"/>
            <a:ext cx="9780900" cy="11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300">
                <a:solidFill>
                  <a:srgbClr val="38761D"/>
                </a:solidFill>
                <a:latin typeface="Century Gothic"/>
                <a:ea typeface="Century Gothic"/>
                <a:cs typeface="Century Gothic"/>
                <a:sym typeface="Century Gothic"/>
              </a:rPr>
              <a:t>We are contributing to the 6th mass extinction.</a:t>
            </a:r>
            <a:endParaRPr b="1" sz="3300">
              <a:solidFill>
                <a:srgbClr val="38761D"/>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28"/>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rPr lang="en-US"/>
              <a:t>Climate Change Facts</a:t>
            </a:r>
            <a:endParaRPr/>
          </a:p>
        </p:txBody>
      </p:sp>
      <p:sp>
        <p:nvSpPr>
          <p:cNvPr id="313" name="Google Shape;313;p28"/>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p>
            <a:pPr indent="-342900" lvl="0" marL="342900" rtl="0" algn="l">
              <a:spcBef>
                <a:spcPts val="1000"/>
              </a:spcBef>
              <a:spcAft>
                <a:spcPts val="0"/>
              </a:spcAft>
              <a:buSzPts val="1800"/>
              <a:buChar char="🠶"/>
            </a:pPr>
            <a:r>
              <a:t/>
            </a:r>
            <a:endParaRPr/>
          </a:p>
        </p:txBody>
      </p:sp>
      <p:pic>
        <p:nvPicPr>
          <p:cNvPr id="314" name="Google Shape;314;p28"/>
          <p:cNvPicPr preferRelativeResize="0"/>
          <p:nvPr/>
        </p:nvPicPr>
        <p:blipFill>
          <a:blip r:embed="rId3">
            <a:alphaModFix/>
          </a:blip>
          <a:stretch>
            <a:fillRect/>
          </a:stretch>
        </p:blipFill>
        <p:spPr>
          <a:xfrm>
            <a:off x="5" y="0"/>
            <a:ext cx="12192001" cy="68546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29"/>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68DBA"/>
              </a:buClr>
              <a:buSzPts val="3600"/>
              <a:buFont typeface="Century Gothic"/>
              <a:buNone/>
            </a:pPr>
            <a:r>
              <a:t/>
            </a:r>
            <a:endParaRPr/>
          </a:p>
        </p:txBody>
      </p:sp>
      <p:sp>
        <p:nvSpPr>
          <p:cNvPr id="320" name="Google Shape;320;p29"/>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Autofit/>
          </a:bodyPr>
          <a:lstStyle/>
          <a:p>
            <a:pPr indent="-228600" lvl="0" marL="342900" rtl="0" algn="l">
              <a:spcBef>
                <a:spcPts val="0"/>
              </a:spcBef>
              <a:spcAft>
                <a:spcPts val="0"/>
              </a:spcAft>
              <a:buSzPts val="1800"/>
              <a:buNone/>
            </a:pPr>
            <a:r>
              <a:t/>
            </a:r>
            <a:endParaRPr/>
          </a:p>
        </p:txBody>
      </p:sp>
      <p:pic>
        <p:nvPicPr>
          <p:cNvPr id="321" name="Google Shape;321;p29"/>
          <p:cNvPicPr preferRelativeResize="0"/>
          <p:nvPr/>
        </p:nvPicPr>
        <p:blipFill>
          <a:blip r:embed="rId3">
            <a:alphaModFix/>
          </a:blip>
          <a:stretch>
            <a:fillRect/>
          </a:stretch>
        </p:blipFill>
        <p:spPr>
          <a:xfrm>
            <a:off x="0" y="0"/>
            <a:ext cx="12192001" cy="685461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